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7" r:id="rId4"/>
  </p:sldMasterIdLst>
  <p:notesMasterIdLst>
    <p:notesMasterId r:id="rId15"/>
  </p:notesMasterIdLst>
  <p:handoutMasterIdLst>
    <p:handoutMasterId r:id="rId16"/>
  </p:handoutMasterIdLst>
  <p:sldIdLst>
    <p:sldId id="292" r:id="rId5"/>
    <p:sldId id="295" r:id="rId6"/>
    <p:sldId id="291" r:id="rId7"/>
    <p:sldId id="294" r:id="rId8"/>
    <p:sldId id="296" r:id="rId9"/>
    <p:sldId id="300" r:id="rId10"/>
    <p:sldId id="297" r:id="rId11"/>
    <p:sldId id="298" r:id="rId12"/>
    <p:sldId id="299" r:id="rId13"/>
    <p:sldId id="293" r:id="rId14"/>
  </p:sldIdLst>
  <p:sldSz cx="12192000" cy="6858000"/>
  <p:notesSz cx="6858000" cy="9144000"/>
  <p:defaultTextStyle>
    <a:defPPr rtl="0"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74D81"/>
    <a:srgbClr val="9CCEC7"/>
    <a:srgbClr val="043D8F"/>
    <a:srgbClr val="76CAF3"/>
    <a:srgbClr val="1AE1F6"/>
    <a:srgbClr val="738AC3"/>
    <a:srgbClr val="B5C1DF"/>
    <a:srgbClr val="E98B0D"/>
    <a:srgbClr val="E2973C"/>
    <a:srgbClr val="9BD4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Stile medio 2 - Color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2833802-FEF1-4C79-8D5D-14CF1EAF98D9}" styleName="Stile chiaro 2 - Color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22838BEF-8BB2-4498-84A7-C5851F593DF1}" styleName="Stile medio 4 - Colore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9012ECD-51FC-41F1-AA8D-1B2483CD663E}" styleName="Stile chiaro 2 - Colore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255" autoAdjust="0"/>
    <p:restoredTop sz="94686" autoAdjust="0"/>
  </p:normalViewPr>
  <p:slideViewPr>
    <p:cSldViewPr snapToGrid="0">
      <p:cViewPr varScale="1">
        <p:scale>
          <a:sx n="74" d="100"/>
          <a:sy n="74" d="100"/>
        </p:scale>
        <p:origin x="200" y="7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798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sv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4">
  <dgm:title val=""/>
  <dgm:desc val=""/>
  <dgm:catLst>
    <dgm:cat type="accent5" pri="11400"/>
  </dgm:catLst>
  <dgm:styleLbl name="node0">
    <dgm:fillClrLst meth="cycle">
      <a:schemeClr val="accent5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cycle">
      <a:schemeClr val="accent5">
        <a:shade val="60000"/>
      </a:schemeClr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cycle">
      <a:schemeClr val="accent5">
        <a:tint val="75000"/>
      </a:schemeClr>
      <a:schemeClr val="accent5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cycle">
      <a:schemeClr val="accent5">
        <a:shade val="50000"/>
      </a:schemeClr>
      <a:schemeClr val="accent5">
        <a:tint val="55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5">
        <a:shade val="80000"/>
        <a:alpha val="50000"/>
      </a:schemeClr>
      <a:schemeClr val="accent5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5">
        <a:shade val="80000"/>
      </a:schemeClr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5">
        <a:tint val="99000"/>
      </a:schemeClr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5">
        <a:tint val="70000"/>
      </a:schemeClr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55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0DDA5F1-98AD-2549-B6BE-8675BA368310}" type="doc">
      <dgm:prSet loTypeId="urn:microsoft.com/office/officeart/2008/layout/VerticalCurvedList" loCatId="" qsTypeId="urn:microsoft.com/office/officeart/2005/8/quickstyle/simple1" qsCatId="simple" csTypeId="urn:microsoft.com/office/officeart/2005/8/colors/accent5_4" csCatId="accent5" phldr="1"/>
      <dgm:spPr/>
      <dgm:t>
        <a:bodyPr/>
        <a:lstStyle/>
        <a:p>
          <a:endParaRPr lang="it-IT"/>
        </a:p>
      </dgm:t>
    </dgm:pt>
    <dgm:pt modelId="{B5921479-0647-8A49-B77B-949E24F364D6}">
      <dgm:prSet phldrT="[Testo]"/>
      <dgm:spPr/>
      <dgm:t>
        <a:bodyPr/>
        <a:lstStyle/>
        <a:p>
          <a:r>
            <a:rPr lang="it-IT" b="1" dirty="0"/>
            <a:t>19 anni </a:t>
          </a:r>
          <a:r>
            <a:rPr lang="it-IT" dirty="0"/>
            <a:t>: adenoma ipofisario di 8 mm associata ad iperprolattinemia persistente con rialzo dei livelli di IGF-1  </a:t>
          </a:r>
        </a:p>
      </dgm:t>
    </dgm:pt>
    <dgm:pt modelId="{A7B56E43-3787-2F40-BFF1-3C2C6F05EAD6}" type="parTrans" cxnId="{A7DC4B9E-8F6B-AD43-9A54-6CA1D0ED2819}">
      <dgm:prSet/>
      <dgm:spPr/>
      <dgm:t>
        <a:bodyPr/>
        <a:lstStyle/>
        <a:p>
          <a:endParaRPr lang="it-IT"/>
        </a:p>
      </dgm:t>
    </dgm:pt>
    <dgm:pt modelId="{DD3FD5CA-6A10-1D48-9B17-01FDAB19DB8A}" type="sibTrans" cxnId="{A7DC4B9E-8F6B-AD43-9A54-6CA1D0ED2819}">
      <dgm:prSet/>
      <dgm:spPr/>
      <dgm:t>
        <a:bodyPr/>
        <a:lstStyle/>
        <a:p>
          <a:endParaRPr lang="it-IT"/>
        </a:p>
      </dgm:t>
    </dgm:pt>
    <dgm:pt modelId="{AB0992FF-CD96-3F48-9909-9E3EEEB613F7}">
      <dgm:prSet phldrT="[Testo]"/>
      <dgm:spPr/>
      <dgm:t>
        <a:bodyPr/>
        <a:lstStyle/>
        <a:p>
          <a:r>
            <a:rPr lang="it-IT" b="1" dirty="0"/>
            <a:t>37 anni</a:t>
          </a:r>
          <a:r>
            <a:rPr lang="it-IT" dirty="0"/>
            <a:t>: ricovero con conferma di adenoma ipofisario </a:t>
          </a:r>
          <a:r>
            <a:rPr lang="it-IT" b="1" dirty="0"/>
            <a:t>GH-PRL secernente di 5 mm </a:t>
          </a:r>
          <a:r>
            <a:rPr lang="it-IT" dirty="0"/>
            <a:t>nella parte posteriore ipofisaria. Posta diagnosi di acromegalia</a:t>
          </a:r>
        </a:p>
      </dgm:t>
    </dgm:pt>
    <dgm:pt modelId="{A1CC96B9-C163-8F4A-BD0E-B6242C0E93EF}" type="parTrans" cxnId="{C0EC68E7-17A6-0348-BD5C-0302239733EA}">
      <dgm:prSet/>
      <dgm:spPr/>
      <dgm:t>
        <a:bodyPr/>
        <a:lstStyle/>
        <a:p>
          <a:endParaRPr lang="it-IT"/>
        </a:p>
      </dgm:t>
    </dgm:pt>
    <dgm:pt modelId="{C69B54C4-10EB-DF49-8685-61040A3C6FA9}" type="sibTrans" cxnId="{C0EC68E7-17A6-0348-BD5C-0302239733EA}">
      <dgm:prSet/>
      <dgm:spPr/>
      <dgm:t>
        <a:bodyPr/>
        <a:lstStyle/>
        <a:p>
          <a:endParaRPr lang="it-IT"/>
        </a:p>
      </dgm:t>
    </dgm:pt>
    <dgm:pt modelId="{0521C7E5-5F5B-D648-B7A7-9C8B084981D9}">
      <dgm:prSet phldrT="[Testo]"/>
      <dgm:spPr/>
      <dgm:t>
        <a:bodyPr/>
        <a:lstStyle/>
        <a:p>
          <a:r>
            <a:rPr lang="it-IT" b="1" dirty="0"/>
            <a:t>38 anni ( 2001) </a:t>
          </a:r>
          <a:r>
            <a:rPr lang="it-IT" dirty="0"/>
            <a:t>: esclusione di opzione chirurgica per la  localizzazione ipofisaria e inizio di terapia con lanreotide e </a:t>
          </a:r>
          <a:r>
            <a:rPr lang="it-IT" dirty="0" err="1"/>
            <a:t>cabergolina</a:t>
          </a:r>
          <a:endParaRPr lang="it-IT" dirty="0"/>
        </a:p>
      </dgm:t>
    </dgm:pt>
    <dgm:pt modelId="{12C3BDA2-FA89-D84F-BEA5-D34E37BE8A79}" type="parTrans" cxnId="{4AA6218B-B0F4-D441-8DD3-4814C2C032F2}">
      <dgm:prSet/>
      <dgm:spPr/>
      <dgm:t>
        <a:bodyPr/>
        <a:lstStyle/>
        <a:p>
          <a:endParaRPr lang="it-IT"/>
        </a:p>
      </dgm:t>
    </dgm:pt>
    <dgm:pt modelId="{4AF80635-4701-F443-A262-E186B63F4BD4}" type="sibTrans" cxnId="{4AA6218B-B0F4-D441-8DD3-4814C2C032F2}">
      <dgm:prSet/>
      <dgm:spPr/>
      <dgm:t>
        <a:bodyPr/>
        <a:lstStyle/>
        <a:p>
          <a:endParaRPr lang="it-IT"/>
        </a:p>
      </dgm:t>
    </dgm:pt>
    <dgm:pt modelId="{1054DEFD-D41A-1846-8E4E-71D8FBDD1EE0}">
      <dgm:prSet phldrT="[Testo]"/>
      <dgm:spPr/>
      <dgm:t>
        <a:bodyPr/>
        <a:lstStyle/>
        <a:p>
          <a:r>
            <a:rPr lang="it-IT" b="1" dirty="0"/>
            <a:t>56 anni (2020) </a:t>
          </a:r>
          <a:r>
            <a:rPr lang="it-IT" dirty="0"/>
            <a:t>: sospensione di </a:t>
          </a:r>
          <a:r>
            <a:rPr lang="it-IT" dirty="0" err="1"/>
            <a:t>cabergolina</a:t>
          </a:r>
          <a:r>
            <a:rPr lang="it-IT" dirty="0"/>
            <a:t> per valori normalizzati di prolattina </a:t>
          </a:r>
        </a:p>
      </dgm:t>
    </dgm:pt>
    <dgm:pt modelId="{EC62EE59-2B7C-0442-8923-A4607E97EA4D}" type="parTrans" cxnId="{D3600D8B-ED65-4648-9E5E-D6CE4294CB29}">
      <dgm:prSet/>
      <dgm:spPr/>
      <dgm:t>
        <a:bodyPr/>
        <a:lstStyle/>
        <a:p>
          <a:endParaRPr lang="it-IT"/>
        </a:p>
      </dgm:t>
    </dgm:pt>
    <dgm:pt modelId="{3980C865-A83C-C544-8C7E-DE2D6A30631D}" type="sibTrans" cxnId="{D3600D8B-ED65-4648-9E5E-D6CE4294CB29}">
      <dgm:prSet/>
      <dgm:spPr/>
      <dgm:t>
        <a:bodyPr/>
        <a:lstStyle/>
        <a:p>
          <a:endParaRPr lang="it-IT"/>
        </a:p>
      </dgm:t>
    </dgm:pt>
    <dgm:pt modelId="{F6DC72C3-D44D-604F-A630-3A25FE38F4B2}">
      <dgm:prSet phldrT="[Testo]"/>
      <dgm:spPr/>
      <dgm:t>
        <a:bodyPr/>
        <a:lstStyle/>
        <a:p>
          <a:r>
            <a:rPr lang="it-IT" b="1" dirty="0"/>
            <a:t>40 anni (2003): </a:t>
          </a:r>
          <a:r>
            <a:rPr lang="it-IT" dirty="0"/>
            <a:t>sospensione di terapia con lanreotide per colelitiasi sintomatica , riduzione del volume dell’adenoma ipofisario, normalizzazione dei livelli di GH e IFG-1</a:t>
          </a:r>
        </a:p>
      </dgm:t>
    </dgm:pt>
    <dgm:pt modelId="{30BCF34B-9E3F-574C-B8CE-39706067FB0C}" type="parTrans" cxnId="{145E2A83-5DB0-9B46-AA1D-1AC7517BA762}">
      <dgm:prSet/>
      <dgm:spPr/>
      <dgm:t>
        <a:bodyPr/>
        <a:lstStyle/>
        <a:p>
          <a:endParaRPr lang="it-IT"/>
        </a:p>
      </dgm:t>
    </dgm:pt>
    <dgm:pt modelId="{954C5144-66C4-794C-B23E-792B5994B25C}" type="sibTrans" cxnId="{145E2A83-5DB0-9B46-AA1D-1AC7517BA762}">
      <dgm:prSet/>
      <dgm:spPr/>
      <dgm:t>
        <a:bodyPr/>
        <a:lstStyle/>
        <a:p>
          <a:endParaRPr lang="it-IT"/>
        </a:p>
      </dgm:t>
    </dgm:pt>
    <dgm:pt modelId="{31D08B80-992E-FE42-8B04-74882B79AB5B}" type="pres">
      <dgm:prSet presAssocID="{00DDA5F1-98AD-2549-B6BE-8675BA368310}" presName="Name0" presStyleCnt="0">
        <dgm:presLayoutVars>
          <dgm:chMax val="7"/>
          <dgm:chPref val="7"/>
          <dgm:dir/>
        </dgm:presLayoutVars>
      </dgm:prSet>
      <dgm:spPr/>
    </dgm:pt>
    <dgm:pt modelId="{CC6A9D19-991B-7049-85DC-2FF44768602E}" type="pres">
      <dgm:prSet presAssocID="{00DDA5F1-98AD-2549-B6BE-8675BA368310}" presName="Name1" presStyleCnt="0"/>
      <dgm:spPr/>
    </dgm:pt>
    <dgm:pt modelId="{B0863CF8-CA74-1D44-8949-23DA3D299966}" type="pres">
      <dgm:prSet presAssocID="{00DDA5F1-98AD-2549-B6BE-8675BA368310}" presName="cycle" presStyleCnt="0"/>
      <dgm:spPr/>
    </dgm:pt>
    <dgm:pt modelId="{2DAA1E90-3DF9-C14B-85B5-A244AEA402BE}" type="pres">
      <dgm:prSet presAssocID="{00DDA5F1-98AD-2549-B6BE-8675BA368310}" presName="srcNode" presStyleLbl="node1" presStyleIdx="0" presStyleCnt="5"/>
      <dgm:spPr/>
    </dgm:pt>
    <dgm:pt modelId="{C99B221D-B8E1-A54F-B04C-3251ABEC8A80}" type="pres">
      <dgm:prSet presAssocID="{00DDA5F1-98AD-2549-B6BE-8675BA368310}" presName="conn" presStyleLbl="parChTrans1D2" presStyleIdx="0" presStyleCnt="1"/>
      <dgm:spPr/>
    </dgm:pt>
    <dgm:pt modelId="{C3F08F2B-6ADA-374F-A585-662AEB4CB01F}" type="pres">
      <dgm:prSet presAssocID="{00DDA5F1-98AD-2549-B6BE-8675BA368310}" presName="extraNode" presStyleLbl="node1" presStyleIdx="0" presStyleCnt="5"/>
      <dgm:spPr/>
    </dgm:pt>
    <dgm:pt modelId="{3885A122-831A-3144-BEBD-76778867F36D}" type="pres">
      <dgm:prSet presAssocID="{00DDA5F1-98AD-2549-B6BE-8675BA368310}" presName="dstNode" presStyleLbl="node1" presStyleIdx="0" presStyleCnt="5"/>
      <dgm:spPr/>
    </dgm:pt>
    <dgm:pt modelId="{63043598-2A36-A842-A76E-5888EF198CA3}" type="pres">
      <dgm:prSet presAssocID="{B5921479-0647-8A49-B77B-949E24F364D6}" presName="text_1" presStyleLbl="node1" presStyleIdx="0" presStyleCnt="5">
        <dgm:presLayoutVars>
          <dgm:bulletEnabled val="1"/>
        </dgm:presLayoutVars>
      </dgm:prSet>
      <dgm:spPr/>
    </dgm:pt>
    <dgm:pt modelId="{50FC607E-E68C-F748-8E95-833A7973F21B}" type="pres">
      <dgm:prSet presAssocID="{B5921479-0647-8A49-B77B-949E24F364D6}" presName="accent_1" presStyleCnt="0"/>
      <dgm:spPr/>
    </dgm:pt>
    <dgm:pt modelId="{05E85ED8-14A2-994E-B138-02F42B8CE8B9}" type="pres">
      <dgm:prSet presAssocID="{B5921479-0647-8A49-B77B-949E24F364D6}" presName="accentRepeatNode" presStyleLbl="solidFgAcc1" presStyleIdx="0" presStyleCnt="5"/>
      <dgm:spPr/>
    </dgm:pt>
    <dgm:pt modelId="{E0617CD2-29BA-624A-AA87-69E83D955CB3}" type="pres">
      <dgm:prSet presAssocID="{AB0992FF-CD96-3F48-9909-9E3EEEB613F7}" presName="text_2" presStyleLbl="node1" presStyleIdx="1" presStyleCnt="5">
        <dgm:presLayoutVars>
          <dgm:bulletEnabled val="1"/>
        </dgm:presLayoutVars>
      </dgm:prSet>
      <dgm:spPr/>
    </dgm:pt>
    <dgm:pt modelId="{47EDAFCD-2FC4-4345-A65F-63882FDBF90D}" type="pres">
      <dgm:prSet presAssocID="{AB0992FF-CD96-3F48-9909-9E3EEEB613F7}" presName="accent_2" presStyleCnt="0"/>
      <dgm:spPr/>
    </dgm:pt>
    <dgm:pt modelId="{1DD0E567-DA83-ED49-8A2C-5C93DCB3EAE0}" type="pres">
      <dgm:prSet presAssocID="{AB0992FF-CD96-3F48-9909-9E3EEEB613F7}" presName="accentRepeatNode" presStyleLbl="solidFgAcc1" presStyleIdx="1" presStyleCnt="5"/>
      <dgm:spPr/>
    </dgm:pt>
    <dgm:pt modelId="{7CB14F18-F8EC-8143-9DDA-F39EC8B594ED}" type="pres">
      <dgm:prSet presAssocID="{0521C7E5-5F5B-D648-B7A7-9C8B084981D9}" presName="text_3" presStyleLbl="node1" presStyleIdx="2" presStyleCnt="5">
        <dgm:presLayoutVars>
          <dgm:bulletEnabled val="1"/>
        </dgm:presLayoutVars>
      </dgm:prSet>
      <dgm:spPr/>
    </dgm:pt>
    <dgm:pt modelId="{716239C0-7664-CF42-BB11-3BD1AFFED0D9}" type="pres">
      <dgm:prSet presAssocID="{0521C7E5-5F5B-D648-B7A7-9C8B084981D9}" presName="accent_3" presStyleCnt="0"/>
      <dgm:spPr/>
    </dgm:pt>
    <dgm:pt modelId="{88D0F00F-425E-3A40-9698-7D6ACF59BF34}" type="pres">
      <dgm:prSet presAssocID="{0521C7E5-5F5B-D648-B7A7-9C8B084981D9}" presName="accentRepeatNode" presStyleLbl="solidFgAcc1" presStyleIdx="2" presStyleCnt="5"/>
      <dgm:spPr/>
    </dgm:pt>
    <dgm:pt modelId="{745E392D-DE5B-2C4A-8E57-1871FD364AC2}" type="pres">
      <dgm:prSet presAssocID="{F6DC72C3-D44D-604F-A630-3A25FE38F4B2}" presName="text_4" presStyleLbl="node1" presStyleIdx="3" presStyleCnt="5">
        <dgm:presLayoutVars>
          <dgm:bulletEnabled val="1"/>
        </dgm:presLayoutVars>
      </dgm:prSet>
      <dgm:spPr/>
    </dgm:pt>
    <dgm:pt modelId="{19ABA7CC-BAB0-9F42-9D59-1823F0E742C6}" type="pres">
      <dgm:prSet presAssocID="{F6DC72C3-D44D-604F-A630-3A25FE38F4B2}" presName="accent_4" presStyleCnt="0"/>
      <dgm:spPr/>
    </dgm:pt>
    <dgm:pt modelId="{10DA7373-5786-8E4D-AC5B-4A0135B57EDA}" type="pres">
      <dgm:prSet presAssocID="{F6DC72C3-D44D-604F-A630-3A25FE38F4B2}" presName="accentRepeatNode" presStyleLbl="solidFgAcc1" presStyleIdx="3" presStyleCnt="5"/>
      <dgm:spPr/>
    </dgm:pt>
    <dgm:pt modelId="{39C9CF75-3558-EA4A-87F8-D61147526E3E}" type="pres">
      <dgm:prSet presAssocID="{1054DEFD-D41A-1846-8E4E-71D8FBDD1EE0}" presName="text_5" presStyleLbl="node1" presStyleIdx="4" presStyleCnt="5">
        <dgm:presLayoutVars>
          <dgm:bulletEnabled val="1"/>
        </dgm:presLayoutVars>
      </dgm:prSet>
      <dgm:spPr/>
    </dgm:pt>
    <dgm:pt modelId="{DC77D0D0-2E41-F049-9D88-F33096B044C4}" type="pres">
      <dgm:prSet presAssocID="{1054DEFD-D41A-1846-8E4E-71D8FBDD1EE0}" presName="accent_5" presStyleCnt="0"/>
      <dgm:spPr/>
    </dgm:pt>
    <dgm:pt modelId="{65A7775A-E95B-7444-9CB2-9F7923DFA19C}" type="pres">
      <dgm:prSet presAssocID="{1054DEFD-D41A-1846-8E4E-71D8FBDD1EE0}" presName="accentRepeatNode" presStyleLbl="solidFgAcc1" presStyleIdx="4" presStyleCnt="5"/>
      <dgm:spPr/>
    </dgm:pt>
  </dgm:ptLst>
  <dgm:cxnLst>
    <dgm:cxn modelId="{AA66D808-101B-D145-8DC6-BD072F0F7250}" type="presOf" srcId="{00DDA5F1-98AD-2549-B6BE-8675BA368310}" destId="{31D08B80-992E-FE42-8B04-74882B79AB5B}" srcOrd="0" destOrd="0" presId="urn:microsoft.com/office/officeart/2008/layout/VerticalCurvedList"/>
    <dgm:cxn modelId="{1D15FC34-4173-2C4E-BE33-986BB6AA9D6C}" type="presOf" srcId="{DD3FD5CA-6A10-1D48-9B17-01FDAB19DB8A}" destId="{C99B221D-B8E1-A54F-B04C-3251ABEC8A80}" srcOrd="0" destOrd="0" presId="urn:microsoft.com/office/officeart/2008/layout/VerticalCurvedList"/>
    <dgm:cxn modelId="{1ECCE636-650A-CA41-B02E-BA9C0021E285}" type="presOf" srcId="{0521C7E5-5F5B-D648-B7A7-9C8B084981D9}" destId="{7CB14F18-F8EC-8143-9DDA-F39EC8B594ED}" srcOrd="0" destOrd="0" presId="urn:microsoft.com/office/officeart/2008/layout/VerticalCurvedList"/>
    <dgm:cxn modelId="{EE588D67-5A66-4A4F-A90F-CFE3CFD5F38E}" type="presOf" srcId="{AB0992FF-CD96-3F48-9909-9E3EEEB613F7}" destId="{E0617CD2-29BA-624A-AA87-69E83D955CB3}" srcOrd="0" destOrd="0" presId="urn:microsoft.com/office/officeart/2008/layout/VerticalCurvedList"/>
    <dgm:cxn modelId="{C5658480-25AE-5749-BE1E-27EED83D6922}" type="presOf" srcId="{F6DC72C3-D44D-604F-A630-3A25FE38F4B2}" destId="{745E392D-DE5B-2C4A-8E57-1871FD364AC2}" srcOrd="0" destOrd="0" presId="urn:microsoft.com/office/officeart/2008/layout/VerticalCurvedList"/>
    <dgm:cxn modelId="{145E2A83-5DB0-9B46-AA1D-1AC7517BA762}" srcId="{00DDA5F1-98AD-2549-B6BE-8675BA368310}" destId="{F6DC72C3-D44D-604F-A630-3A25FE38F4B2}" srcOrd="3" destOrd="0" parTransId="{30BCF34B-9E3F-574C-B8CE-39706067FB0C}" sibTransId="{954C5144-66C4-794C-B23E-792B5994B25C}"/>
    <dgm:cxn modelId="{D3600D8B-ED65-4648-9E5E-D6CE4294CB29}" srcId="{00DDA5F1-98AD-2549-B6BE-8675BA368310}" destId="{1054DEFD-D41A-1846-8E4E-71D8FBDD1EE0}" srcOrd="4" destOrd="0" parTransId="{EC62EE59-2B7C-0442-8923-A4607E97EA4D}" sibTransId="{3980C865-A83C-C544-8C7E-DE2D6A30631D}"/>
    <dgm:cxn modelId="{4AA6218B-B0F4-D441-8DD3-4814C2C032F2}" srcId="{00DDA5F1-98AD-2549-B6BE-8675BA368310}" destId="{0521C7E5-5F5B-D648-B7A7-9C8B084981D9}" srcOrd="2" destOrd="0" parTransId="{12C3BDA2-FA89-D84F-BEA5-D34E37BE8A79}" sibTransId="{4AF80635-4701-F443-A262-E186B63F4BD4}"/>
    <dgm:cxn modelId="{A7DC4B9E-8F6B-AD43-9A54-6CA1D0ED2819}" srcId="{00DDA5F1-98AD-2549-B6BE-8675BA368310}" destId="{B5921479-0647-8A49-B77B-949E24F364D6}" srcOrd="0" destOrd="0" parTransId="{A7B56E43-3787-2F40-BFF1-3C2C6F05EAD6}" sibTransId="{DD3FD5CA-6A10-1D48-9B17-01FDAB19DB8A}"/>
    <dgm:cxn modelId="{DCDB48A0-23F7-944A-84AA-FC8D064D7307}" type="presOf" srcId="{B5921479-0647-8A49-B77B-949E24F364D6}" destId="{63043598-2A36-A842-A76E-5888EF198CA3}" srcOrd="0" destOrd="0" presId="urn:microsoft.com/office/officeart/2008/layout/VerticalCurvedList"/>
    <dgm:cxn modelId="{D4DBAAD5-A44F-5A46-B002-0E97CAE957FA}" type="presOf" srcId="{1054DEFD-D41A-1846-8E4E-71D8FBDD1EE0}" destId="{39C9CF75-3558-EA4A-87F8-D61147526E3E}" srcOrd="0" destOrd="0" presId="urn:microsoft.com/office/officeart/2008/layout/VerticalCurvedList"/>
    <dgm:cxn modelId="{C0EC68E7-17A6-0348-BD5C-0302239733EA}" srcId="{00DDA5F1-98AD-2549-B6BE-8675BA368310}" destId="{AB0992FF-CD96-3F48-9909-9E3EEEB613F7}" srcOrd="1" destOrd="0" parTransId="{A1CC96B9-C163-8F4A-BD0E-B6242C0E93EF}" sibTransId="{C69B54C4-10EB-DF49-8685-61040A3C6FA9}"/>
    <dgm:cxn modelId="{6E8A6FE3-4418-D44B-8DD3-FF1BBBC63BFD}" type="presParOf" srcId="{31D08B80-992E-FE42-8B04-74882B79AB5B}" destId="{CC6A9D19-991B-7049-85DC-2FF44768602E}" srcOrd="0" destOrd="0" presId="urn:microsoft.com/office/officeart/2008/layout/VerticalCurvedList"/>
    <dgm:cxn modelId="{872C86AF-C95E-094D-AFBA-656EEE91AAF2}" type="presParOf" srcId="{CC6A9D19-991B-7049-85DC-2FF44768602E}" destId="{B0863CF8-CA74-1D44-8949-23DA3D299966}" srcOrd="0" destOrd="0" presId="urn:microsoft.com/office/officeart/2008/layout/VerticalCurvedList"/>
    <dgm:cxn modelId="{EE6A6435-B9BF-F241-AACB-8CBD0EE21BA0}" type="presParOf" srcId="{B0863CF8-CA74-1D44-8949-23DA3D299966}" destId="{2DAA1E90-3DF9-C14B-85B5-A244AEA402BE}" srcOrd="0" destOrd="0" presId="urn:microsoft.com/office/officeart/2008/layout/VerticalCurvedList"/>
    <dgm:cxn modelId="{671ED730-523E-164A-914C-0C8C9B8B78C6}" type="presParOf" srcId="{B0863CF8-CA74-1D44-8949-23DA3D299966}" destId="{C99B221D-B8E1-A54F-B04C-3251ABEC8A80}" srcOrd="1" destOrd="0" presId="urn:microsoft.com/office/officeart/2008/layout/VerticalCurvedList"/>
    <dgm:cxn modelId="{EBEE0D52-A350-2849-B135-622DDD7C2473}" type="presParOf" srcId="{B0863CF8-CA74-1D44-8949-23DA3D299966}" destId="{C3F08F2B-6ADA-374F-A585-662AEB4CB01F}" srcOrd="2" destOrd="0" presId="urn:microsoft.com/office/officeart/2008/layout/VerticalCurvedList"/>
    <dgm:cxn modelId="{6C7937D5-8C1E-EC49-BA42-26386653E588}" type="presParOf" srcId="{B0863CF8-CA74-1D44-8949-23DA3D299966}" destId="{3885A122-831A-3144-BEBD-76778867F36D}" srcOrd="3" destOrd="0" presId="urn:microsoft.com/office/officeart/2008/layout/VerticalCurvedList"/>
    <dgm:cxn modelId="{533C319C-D4FE-EB4C-A15A-D2DA72B11399}" type="presParOf" srcId="{CC6A9D19-991B-7049-85DC-2FF44768602E}" destId="{63043598-2A36-A842-A76E-5888EF198CA3}" srcOrd="1" destOrd="0" presId="urn:microsoft.com/office/officeart/2008/layout/VerticalCurvedList"/>
    <dgm:cxn modelId="{5E9FA650-00ED-704D-A3DD-B24AA9CA9937}" type="presParOf" srcId="{CC6A9D19-991B-7049-85DC-2FF44768602E}" destId="{50FC607E-E68C-F748-8E95-833A7973F21B}" srcOrd="2" destOrd="0" presId="urn:microsoft.com/office/officeart/2008/layout/VerticalCurvedList"/>
    <dgm:cxn modelId="{BCB05C03-BBF1-414B-9D97-B7BBD5FFEB2D}" type="presParOf" srcId="{50FC607E-E68C-F748-8E95-833A7973F21B}" destId="{05E85ED8-14A2-994E-B138-02F42B8CE8B9}" srcOrd="0" destOrd="0" presId="urn:microsoft.com/office/officeart/2008/layout/VerticalCurvedList"/>
    <dgm:cxn modelId="{4A1EBA1C-DDBC-B349-BA1F-9D3907433055}" type="presParOf" srcId="{CC6A9D19-991B-7049-85DC-2FF44768602E}" destId="{E0617CD2-29BA-624A-AA87-69E83D955CB3}" srcOrd="3" destOrd="0" presId="urn:microsoft.com/office/officeart/2008/layout/VerticalCurvedList"/>
    <dgm:cxn modelId="{CCF0FE98-45CC-2D48-B947-5C791D34D3C1}" type="presParOf" srcId="{CC6A9D19-991B-7049-85DC-2FF44768602E}" destId="{47EDAFCD-2FC4-4345-A65F-63882FDBF90D}" srcOrd="4" destOrd="0" presId="urn:microsoft.com/office/officeart/2008/layout/VerticalCurvedList"/>
    <dgm:cxn modelId="{A0E7DC3B-B5CA-3047-9926-58D1C9244FDE}" type="presParOf" srcId="{47EDAFCD-2FC4-4345-A65F-63882FDBF90D}" destId="{1DD0E567-DA83-ED49-8A2C-5C93DCB3EAE0}" srcOrd="0" destOrd="0" presId="urn:microsoft.com/office/officeart/2008/layout/VerticalCurvedList"/>
    <dgm:cxn modelId="{475DDCD8-FFE2-1549-AB83-C0715868274D}" type="presParOf" srcId="{CC6A9D19-991B-7049-85DC-2FF44768602E}" destId="{7CB14F18-F8EC-8143-9DDA-F39EC8B594ED}" srcOrd="5" destOrd="0" presId="urn:microsoft.com/office/officeart/2008/layout/VerticalCurvedList"/>
    <dgm:cxn modelId="{127AF002-F22B-794D-8407-01C7B310EACF}" type="presParOf" srcId="{CC6A9D19-991B-7049-85DC-2FF44768602E}" destId="{716239C0-7664-CF42-BB11-3BD1AFFED0D9}" srcOrd="6" destOrd="0" presId="urn:microsoft.com/office/officeart/2008/layout/VerticalCurvedList"/>
    <dgm:cxn modelId="{66C6AD29-E283-3E49-9B54-5A21EDFA9228}" type="presParOf" srcId="{716239C0-7664-CF42-BB11-3BD1AFFED0D9}" destId="{88D0F00F-425E-3A40-9698-7D6ACF59BF34}" srcOrd="0" destOrd="0" presId="urn:microsoft.com/office/officeart/2008/layout/VerticalCurvedList"/>
    <dgm:cxn modelId="{6C3973C6-6972-0B4E-9DA4-A5489D7CD6C0}" type="presParOf" srcId="{CC6A9D19-991B-7049-85DC-2FF44768602E}" destId="{745E392D-DE5B-2C4A-8E57-1871FD364AC2}" srcOrd="7" destOrd="0" presId="urn:microsoft.com/office/officeart/2008/layout/VerticalCurvedList"/>
    <dgm:cxn modelId="{7F817BD3-8DA7-CD44-9704-46AE95D70953}" type="presParOf" srcId="{CC6A9D19-991B-7049-85DC-2FF44768602E}" destId="{19ABA7CC-BAB0-9F42-9D59-1823F0E742C6}" srcOrd="8" destOrd="0" presId="urn:microsoft.com/office/officeart/2008/layout/VerticalCurvedList"/>
    <dgm:cxn modelId="{B54CD2B5-C650-D641-BAC0-2B598C9CC6A5}" type="presParOf" srcId="{19ABA7CC-BAB0-9F42-9D59-1823F0E742C6}" destId="{10DA7373-5786-8E4D-AC5B-4A0135B57EDA}" srcOrd="0" destOrd="0" presId="urn:microsoft.com/office/officeart/2008/layout/VerticalCurvedList"/>
    <dgm:cxn modelId="{D65C606F-7C04-994A-936C-30AE3F508477}" type="presParOf" srcId="{CC6A9D19-991B-7049-85DC-2FF44768602E}" destId="{39C9CF75-3558-EA4A-87F8-D61147526E3E}" srcOrd="9" destOrd="0" presId="urn:microsoft.com/office/officeart/2008/layout/VerticalCurvedList"/>
    <dgm:cxn modelId="{19D6ADE8-0C94-E744-8A4E-0E29565C131C}" type="presParOf" srcId="{CC6A9D19-991B-7049-85DC-2FF44768602E}" destId="{DC77D0D0-2E41-F049-9D88-F33096B044C4}" srcOrd="10" destOrd="0" presId="urn:microsoft.com/office/officeart/2008/layout/VerticalCurvedList"/>
    <dgm:cxn modelId="{6CCE1404-9106-4C44-A23B-1B5E6BD3F9ED}" type="presParOf" srcId="{DC77D0D0-2E41-F049-9D88-F33096B044C4}" destId="{65A7775A-E95B-7444-9CB2-9F7923DFA19C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3A58823-F254-2C44-876A-2DD655209365}" type="doc">
      <dgm:prSet loTypeId="urn:microsoft.com/office/officeart/2008/layout/PictureStrips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506B0802-12BC-3D47-AF3E-CA876DCD406B}">
      <dgm:prSet phldrT="[Testo]"/>
      <dgm:spPr/>
      <dgm:t>
        <a:bodyPr/>
        <a:lstStyle/>
        <a:p>
          <a:pPr>
            <a:buNone/>
          </a:pPr>
          <a:r>
            <a:rPr lang="it-IT" b="1" dirty="0"/>
            <a:t>2019</a:t>
          </a:r>
          <a:r>
            <a:rPr lang="it-IT" dirty="0"/>
            <a:t> : ipofisi in sede posteriore sinistra area </a:t>
          </a:r>
          <a:r>
            <a:rPr lang="it-IT" b="1" dirty="0"/>
            <a:t>ovalare di 3-4 mm caratterizzata</a:t>
          </a:r>
          <a:r>
            <a:rPr lang="it-IT" dirty="0"/>
            <a:t> da ridotta impregnazione senza associati segni di massa compatibile con noto </a:t>
          </a:r>
          <a:r>
            <a:rPr lang="it-IT" dirty="0" err="1"/>
            <a:t>microadenoma</a:t>
          </a:r>
          <a:r>
            <a:rPr lang="it-IT" dirty="0"/>
            <a:t> riferito in anamnesi. </a:t>
          </a:r>
          <a:r>
            <a:rPr lang="it-IT" u="sng" dirty="0"/>
            <a:t>Peduncolo in asse</a:t>
          </a:r>
          <a:r>
            <a:rPr lang="it-IT" dirty="0"/>
            <a:t>. </a:t>
          </a:r>
          <a:br>
            <a:rPr lang="it-IT" dirty="0"/>
          </a:br>
          <a:endParaRPr lang="it-IT" dirty="0"/>
        </a:p>
      </dgm:t>
    </dgm:pt>
    <dgm:pt modelId="{3A02D419-8A9B-CF4B-B25C-06D6CFD285C3}" type="parTrans" cxnId="{68748493-366F-1E46-9177-21C57D248FF2}">
      <dgm:prSet/>
      <dgm:spPr/>
      <dgm:t>
        <a:bodyPr/>
        <a:lstStyle/>
        <a:p>
          <a:endParaRPr lang="it-IT"/>
        </a:p>
      </dgm:t>
    </dgm:pt>
    <dgm:pt modelId="{FE181802-79D7-DA4E-A084-EBCBF4A4FB7F}" type="sibTrans" cxnId="{68748493-366F-1E46-9177-21C57D248FF2}">
      <dgm:prSet/>
      <dgm:spPr/>
      <dgm:t>
        <a:bodyPr/>
        <a:lstStyle/>
        <a:p>
          <a:endParaRPr lang="it-IT"/>
        </a:p>
      </dgm:t>
    </dgm:pt>
    <dgm:pt modelId="{E240AC21-C368-604A-AB15-A8AA3C5F8CC1}">
      <dgm:prSet phldrT="[Testo]"/>
      <dgm:spPr/>
      <dgm:t>
        <a:bodyPr/>
        <a:lstStyle/>
        <a:p>
          <a:r>
            <a:rPr lang="it-IT" b="1" dirty="0"/>
            <a:t>2020</a:t>
          </a:r>
          <a:r>
            <a:rPr lang="it-IT" dirty="0"/>
            <a:t> : </a:t>
          </a:r>
          <a:r>
            <a:rPr lang="it-IT" b="1" dirty="0"/>
            <a:t>ghiandola ipofisaria profilo </a:t>
          </a:r>
          <a:r>
            <a:rPr lang="it-IT" b="1" dirty="0" err="1"/>
            <a:t>sup</a:t>
          </a:r>
          <a:r>
            <a:rPr lang="it-IT" b="1" dirty="0"/>
            <a:t>. concavo altezza max di 5 mm l</a:t>
          </a:r>
          <a:r>
            <a:rPr lang="it-IT" dirty="0"/>
            <a:t>ievemente asimmetrica con lieve prevalenza destra la intensità di segnale e potenziamento omogenei. </a:t>
          </a:r>
          <a:r>
            <a:rPr lang="it-IT" u="sng" dirty="0"/>
            <a:t>Peduncolo in asse </a:t>
          </a:r>
        </a:p>
      </dgm:t>
    </dgm:pt>
    <dgm:pt modelId="{2BF6CE54-6CF2-DA4E-A108-14ECECC9FC22}" type="parTrans" cxnId="{230109C8-D103-FA47-95FA-4526D3D2C10A}">
      <dgm:prSet/>
      <dgm:spPr/>
      <dgm:t>
        <a:bodyPr/>
        <a:lstStyle/>
        <a:p>
          <a:endParaRPr lang="it-IT"/>
        </a:p>
      </dgm:t>
    </dgm:pt>
    <dgm:pt modelId="{C5C0975E-2488-7742-9B98-1202AE974B9D}" type="sibTrans" cxnId="{230109C8-D103-FA47-95FA-4526D3D2C10A}">
      <dgm:prSet/>
      <dgm:spPr/>
      <dgm:t>
        <a:bodyPr/>
        <a:lstStyle/>
        <a:p>
          <a:endParaRPr lang="it-IT"/>
        </a:p>
      </dgm:t>
    </dgm:pt>
    <dgm:pt modelId="{6F7C0DFF-F3B4-2D45-9165-AE86FD665274}">
      <dgm:prSet phldrT="[Testo]"/>
      <dgm:spPr/>
      <dgm:t>
        <a:bodyPr/>
        <a:lstStyle/>
        <a:p>
          <a:r>
            <a:rPr lang="it-IT" b="1" dirty="0"/>
            <a:t>2022</a:t>
          </a:r>
          <a:r>
            <a:rPr lang="it-IT" dirty="0"/>
            <a:t> : Al controllo odierno appare </a:t>
          </a:r>
          <a:r>
            <a:rPr lang="it-IT" b="1" dirty="0"/>
            <a:t>sostanzialmente invariata l’area ovalare di circa 3 mm localizzata in sede ipofisaria inferiore sinistra </a:t>
          </a:r>
          <a:r>
            <a:rPr lang="it-IT" dirty="0"/>
            <a:t>caratterizzata da un ridotto </a:t>
          </a:r>
          <a:r>
            <a:rPr lang="it-IT" dirty="0" err="1"/>
            <a:t>enhancement</a:t>
          </a:r>
          <a:r>
            <a:rPr lang="it-IT" dirty="0"/>
            <a:t> post-</a:t>
          </a:r>
          <a:r>
            <a:rPr lang="it-IT" dirty="0" err="1"/>
            <a:t>contrastografico</a:t>
          </a:r>
          <a:r>
            <a:rPr lang="it-IT" dirty="0"/>
            <a:t> compatibile con </a:t>
          </a:r>
          <a:r>
            <a:rPr lang="it-IT" dirty="0" err="1"/>
            <a:t>microadenoma</a:t>
          </a:r>
          <a:r>
            <a:rPr lang="it-IT" dirty="0"/>
            <a:t> riferito in anamnesi. </a:t>
          </a:r>
          <a:r>
            <a:rPr lang="it-IT" u="sng" dirty="0"/>
            <a:t>Peduncolo ipofisario normale ed in asse. </a:t>
          </a:r>
        </a:p>
      </dgm:t>
    </dgm:pt>
    <dgm:pt modelId="{A8DA5942-8A8C-9D43-BAB6-37D48C956172}" type="parTrans" cxnId="{4F04DBB6-1E6D-1547-9D11-FBCECE05BF71}">
      <dgm:prSet/>
      <dgm:spPr/>
      <dgm:t>
        <a:bodyPr/>
        <a:lstStyle/>
        <a:p>
          <a:endParaRPr lang="it-IT"/>
        </a:p>
      </dgm:t>
    </dgm:pt>
    <dgm:pt modelId="{FDB12268-77DF-804D-81A3-8C8F6F5596F8}" type="sibTrans" cxnId="{4F04DBB6-1E6D-1547-9D11-FBCECE05BF71}">
      <dgm:prSet/>
      <dgm:spPr/>
      <dgm:t>
        <a:bodyPr/>
        <a:lstStyle/>
        <a:p>
          <a:endParaRPr lang="it-IT"/>
        </a:p>
      </dgm:t>
    </dgm:pt>
    <dgm:pt modelId="{1CADFCE3-51BE-C743-9C5D-29D09BB848E7}" type="pres">
      <dgm:prSet presAssocID="{63A58823-F254-2C44-876A-2DD655209365}" presName="Name0" presStyleCnt="0">
        <dgm:presLayoutVars>
          <dgm:dir/>
          <dgm:resizeHandles val="exact"/>
        </dgm:presLayoutVars>
      </dgm:prSet>
      <dgm:spPr/>
    </dgm:pt>
    <dgm:pt modelId="{DEF732FD-4C3B-1642-9172-36AE339B6258}" type="pres">
      <dgm:prSet presAssocID="{506B0802-12BC-3D47-AF3E-CA876DCD406B}" presName="composite" presStyleCnt="0"/>
      <dgm:spPr/>
    </dgm:pt>
    <dgm:pt modelId="{60E51F95-E6AE-4642-A3B5-2F6315AC77DF}" type="pres">
      <dgm:prSet presAssocID="{506B0802-12BC-3D47-AF3E-CA876DCD406B}" presName="rect1" presStyleLbl="trAlignAcc1" presStyleIdx="0" presStyleCnt="3">
        <dgm:presLayoutVars>
          <dgm:bulletEnabled val="1"/>
        </dgm:presLayoutVars>
      </dgm:prSet>
      <dgm:spPr/>
    </dgm:pt>
    <dgm:pt modelId="{BB2CA72A-00BD-2042-B09A-9B9139ACC9D6}" type="pres">
      <dgm:prSet presAssocID="{506B0802-12BC-3D47-AF3E-CA876DCD406B}" presName="rect2" presStyleLbl="fgImgPlace1" presStyleIdx="0" presStyleCnt="3" custLinFactNeighborX="3900" custLinFactNeighborY="10404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 l="-25000" r="-25000"/>
          </a:stretch>
        </a:blipFill>
      </dgm:spPr>
      <dgm:extLst>
        <a:ext uri="{E40237B7-FDA0-4F09-8148-C483321AD2D9}">
          <dgm14:cNvPr xmlns:dgm14="http://schemas.microsoft.com/office/drawing/2010/diagram" id="0" name="" descr="Cervello in testa con riempimento a tinta unita"/>
        </a:ext>
      </dgm:extLst>
    </dgm:pt>
    <dgm:pt modelId="{6FFF33AF-4E78-A544-B8DA-DEBA75B80F20}" type="pres">
      <dgm:prSet presAssocID="{FE181802-79D7-DA4E-A084-EBCBF4A4FB7F}" presName="sibTrans" presStyleCnt="0"/>
      <dgm:spPr/>
    </dgm:pt>
    <dgm:pt modelId="{54D6009D-D3EA-1F42-8419-456A85B36666}" type="pres">
      <dgm:prSet presAssocID="{E240AC21-C368-604A-AB15-A8AA3C5F8CC1}" presName="composite" presStyleCnt="0"/>
      <dgm:spPr/>
    </dgm:pt>
    <dgm:pt modelId="{8A200EF8-C7D1-4D4D-9591-BC294220324F}" type="pres">
      <dgm:prSet presAssocID="{E240AC21-C368-604A-AB15-A8AA3C5F8CC1}" presName="rect1" presStyleLbl="trAlignAcc1" presStyleIdx="1" presStyleCnt="3">
        <dgm:presLayoutVars>
          <dgm:bulletEnabled val="1"/>
        </dgm:presLayoutVars>
      </dgm:prSet>
      <dgm:spPr/>
    </dgm:pt>
    <dgm:pt modelId="{B0D1003C-14DE-7144-A595-256336EF73A2}" type="pres">
      <dgm:prSet presAssocID="{E240AC21-C368-604A-AB15-A8AA3C5F8CC1}" presName="rect2" presStyleLbl="fgImgPlace1" presStyleIdx="1" presStyleCnt="3" custLinFactNeighborX="3900" custLinFactNeighborY="13005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 l="-25000" r="-25000"/>
          </a:stretch>
        </a:blipFill>
      </dgm:spPr>
      <dgm:extLst>
        <a:ext uri="{E40237B7-FDA0-4F09-8148-C483321AD2D9}">
          <dgm14:cNvPr xmlns:dgm14="http://schemas.microsoft.com/office/drawing/2010/diagram" id="0" name="" descr="Cervello in testa con riempimento a tinta unita"/>
        </a:ext>
      </dgm:extLst>
    </dgm:pt>
    <dgm:pt modelId="{F973119F-A12B-9142-B08B-B7ED7ECA5778}" type="pres">
      <dgm:prSet presAssocID="{C5C0975E-2488-7742-9B98-1202AE974B9D}" presName="sibTrans" presStyleCnt="0"/>
      <dgm:spPr/>
    </dgm:pt>
    <dgm:pt modelId="{32A87A24-F300-CD43-A18B-54C5B42FAC56}" type="pres">
      <dgm:prSet presAssocID="{6F7C0DFF-F3B4-2D45-9165-AE86FD665274}" presName="composite" presStyleCnt="0"/>
      <dgm:spPr/>
    </dgm:pt>
    <dgm:pt modelId="{96BD030C-971A-EC4E-9ABD-B53320A2E769}" type="pres">
      <dgm:prSet presAssocID="{6F7C0DFF-F3B4-2D45-9165-AE86FD665274}" presName="rect1" presStyleLbl="trAlignAcc1" presStyleIdx="2" presStyleCnt="3">
        <dgm:presLayoutVars>
          <dgm:bulletEnabled val="1"/>
        </dgm:presLayoutVars>
      </dgm:prSet>
      <dgm:spPr/>
    </dgm:pt>
    <dgm:pt modelId="{13752EF2-782F-7E41-98D2-A2BCEE5906A8}" type="pres">
      <dgm:prSet presAssocID="{6F7C0DFF-F3B4-2D45-9165-AE86FD665274}" presName="rect2" presStyleLbl="fgImgPlace1" presStyleIdx="2" presStyleCnt="3" custLinFactNeighborX="3900" custLinFactNeighborY="13872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 l="-25000" r="-25000"/>
          </a:stretch>
        </a:blipFill>
      </dgm:spPr>
      <dgm:extLst>
        <a:ext uri="{E40237B7-FDA0-4F09-8148-C483321AD2D9}">
          <dgm14:cNvPr xmlns:dgm14="http://schemas.microsoft.com/office/drawing/2010/diagram" id="0" name="" descr="Cervello in testa con riempimento a tinta unita"/>
        </a:ext>
      </dgm:extLst>
    </dgm:pt>
  </dgm:ptLst>
  <dgm:cxnLst>
    <dgm:cxn modelId="{F8D6D222-5745-5548-B682-1BF86F830AA1}" type="presOf" srcId="{63A58823-F254-2C44-876A-2DD655209365}" destId="{1CADFCE3-51BE-C743-9C5D-29D09BB848E7}" srcOrd="0" destOrd="0" presId="urn:microsoft.com/office/officeart/2008/layout/PictureStrips"/>
    <dgm:cxn modelId="{91B74A83-D34D-CF42-912B-7EB3D0921940}" type="presOf" srcId="{506B0802-12BC-3D47-AF3E-CA876DCD406B}" destId="{60E51F95-E6AE-4642-A3B5-2F6315AC77DF}" srcOrd="0" destOrd="0" presId="urn:microsoft.com/office/officeart/2008/layout/PictureStrips"/>
    <dgm:cxn modelId="{8A34E88B-F613-5241-8514-1EFE6C7BDA15}" type="presOf" srcId="{E240AC21-C368-604A-AB15-A8AA3C5F8CC1}" destId="{8A200EF8-C7D1-4D4D-9591-BC294220324F}" srcOrd="0" destOrd="0" presId="urn:microsoft.com/office/officeart/2008/layout/PictureStrips"/>
    <dgm:cxn modelId="{68748493-366F-1E46-9177-21C57D248FF2}" srcId="{63A58823-F254-2C44-876A-2DD655209365}" destId="{506B0802-12BC-3D47-AF3E-CA876DCD406B}" srcOrd="0" destOrd="0" parTransId="{3A02D419-8A9B-CF4B-B25C-06D6CFD285C3}" sibTransId="{FE181802-79D7-DA4E-A084-EBCBF4A4FB7F}"/>
    <dgm:cxn modelId="{4F04DBB6-1E6D-1547-9D11-FBCECE05BF71}" srcId="{63A58823-F254-2C44-876A-2DD655209365}" destId="{6F7C0DFF-F3B4-2D45-9165-AE86FD665274}" srcOrd="2" destOrd="0" parTransId="{A8DA5942-8A8C-9D43-BAB6-37D48C956172}" sibTransId="{FDB12268-77DF-804D-81A3-8C8F6F5596F8}"/>
    <dgm:cxn modelId="{D18340BA-EF63-C740-A546-D9771FC4EEAB}" type="presOf" srcId="{6F7C0DFF-F3B4-2D45-9165-AE86FD665274}" destId="{96BD030C-971A-EC4E-9ABD-B53320A2E769}" srcOrd="0" destOrd="0" presId="urn:microsoft.com/office/officeart/2008/layout/PictureStrips"/>
    <dgm:cxn modelId="{230109C8-D103-FA47-95FA-4526D3D2C10A}" srcId="{63A58823-F254-2C44-876A-2DD655209365}" destId="{E240AC21-C368-604A-AB15-A8AA3C5F8CC1}" srcOrd="1" destOrd="0" parTransId="{2BF6CE54-6CF2-DA4E-A108-14ECECC9FC22}" sibTransId="{C5C0975E-2488-7742-9B98-1202AE974B9D}"/>
    <dgm:cxn modelId="{E981A064-55C9-ED4B-BCC9-B9A53F65F14F}" type="presParOf" srcId="{1CADFCE3-51BE-C743-9C5D-29D09BB848E7}" destId="{DEF732FD-4C3B-1642-9172-36AE339B6258}" srcOrd="0" destOrd="0" presId="urn:microsoft.com/office/officeart/2008/layout/PictureStrips"/>
    <dgm:cxn modelId="{84F0C780-709B-514B-B694-BCA39D53F14D}" type="presParOf" srcId="{DEF732FD-4C3B-1642-9172-36AE339B6258}" destId="{60E51F95-E6AE-4642-A3B5-2F6315AC77DF}" srcOrd="0" destOrd="0" presId="urn:microsoft.com/office/officeart/2008/layout/PictureStrips"/>
    <dgm:cxn modelId="{8C6103F4-5129-9644-ADD4-65A65887B26C}" type="presParOf" srcId="{DEF732FD-4C3B-1642-9172-36AE339B6258}" destId="{BB2CA72A-00BD-2042-B09A-9B9139ACC9D6}" srcOrd="1" destOrd="0" presId="urn:microsoft.com/office/officeart/2008/layout/PictureStrips"/>
    <dgm:cxn modelId="{0AD53FA2-82A9-F846-9DED-996B6F8C9DEE}" type="presParOf" srcId="{1CADFCE3-51BE-C743-9C5D-29D09BB848E7}" destId="{6FFF33AF-4E78-A544-B8DA-DEBA75B80F20}" srcOrd="1" destOrd="0" presId="urn:microsoft.com/office/officeart/2008/layout/PictureStrips"/>
    <dgm:cxn modelId="{FA5487F1-E2CD-F74B-9993-76A3B3B12DBE}" type="presParOf" srcId="{1CADFCE3-51BE-C743-9C5D-29D09BB848E7}" destId="{54D6009D-D3EA-1F42-8419-456A85B36666}" srcOrd="2" destOrd="0" presId="urn:microsoft.com/office/officeart/2008/layout/PictureStrips"/>
    <dgm:cxn modelId="{011CE3B8-60F3-B94D-9CCA-8A2AB12C2F68}" type="presParOf" srcId="{54D6009D-D3EA-1F42-8419-456A85B36666}" destId="{8A200EF8-C7D1-4D4D-9591-BC294220324F}" srcOrd="0" destOrd="0" presId="urn:microsoft.com/office/officeart/2008/layout/PictureStrips"/>
    <dgm:cxn modelId="{61629D71-C93A-4F44-B770-20EAFB79ED8B}" type="presParOf" srcId="{54D6009D-D3EA-1F42-8419-456A85B36666}" destId="{B0D1003C-14DE-7144-A595-256336EF73A2}" srcOrd="1" destOrd="0" presId="urn:microsoft.com/office/officeart/2008/layout/PictureStrips"/>
    <dgm:cxn modelId="{A85621C9-27AD-2E40-B9AA-EAF5A19E1CD2}" type="presParOf" srcId="{1CADFCE3-51BE-C743-9C5D-29D09BB848E7}" destId="{F973119F-A12B-9142-B08B-B7ED7ECA5778}" srcOrd="3" destOrd="0" presId="urn:microsoft.com/office/officeart/2008/layout/PictureStrips"/>
    <dgm:cxn modelId="{A7317FC8-977E-D948-9EA0-293C935CED15}" type="presParOf" srcId="{1CADFCE3-51BE-C743-9C5D-29D09BB848E7}" destId="{32A87A24-F300-CD43-A18B-54C5B42FAC56}" srcOrd="4" destOrd="0" presId="urn:microsoft.com/office/officeart/2008/layout/PictureStrips"/>
    <dgm:cxn modelId="{F400FC9F-589E-FA4F-938B-75CC60DC04CE}" type="presParOf" srcId="{32A87A24-F300-CD43-A18B-54C5B42FAC56}" destId="{96BD030C-971A-EC4E-9ABD-B53320A2E769}" srcOrd="0" destOrd="0" presId="urn:microsoft.com/office/officeart/2008/layout/PictureStrips"/>
    <dgm:cxn modelId="{2588B485-B489-D14B-A1CD-381740FCAF21}" type="presParOf" srcId="{32A87A24-F300-CD43-A18B-54C5B42FAC56}" destId="{13752EF2-782F-7E41-98D2-A2BCEE5906A8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9B221D-B8E1-A54F-B04C-3251ABEC8A80}">
      <dsp:nvSpPr>
        <dsp:cNvPr id="0" name=""/>
        <dsp:cNvSpPr/>
      </dsp:nvSpPr>
      <dsp:spPr>
        <a:xfrm>
          <a:off x="-6941199" y="-1061193"/>
          <a:ext cx="8260720" cy="8260720"/>
        </a:xfrm>
        <a:prstGeom prst="blockArc">
          <a:avLst>
            <a:gd name="adj1" fmla="val 18900000"/>
            <a:gd name="adj2" fmla="val 2700000"/>
            <a:gd name="adj3" fmla="val 261"/>
          </a:avLst>
        </a:prstGeom>
        <a:noFill/>
        <a:ln w="15875" cap="flat" cmpd="sng" algn="ctr">
          <a:solidFill>
            <a:schemeClr val="accent5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3043598-2A36-A842-A76E-5888EF198CA3}">
      <dsp:nvSpPr>
        <dsp:cNvPr id="0" name=""/>
        <dsp:cNvSpPr/>
      </dsp:nvSpPr>
      <dsp:spPr>
        <a:xfrm>
          <a:off x="576219" y="383523"/>
          <a:ext cx="8350374" cy="767537"/>
        </a:xfrm>
        <a:prstGeom prst="rect">
          <a:avLst/>
        </a:prstGeom>
        <a:solidFill>
          <a:schemeClr val="accent5">
            <a:shade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233" tIns="40640" rIns="40640" bIns="4064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600" b="1" kern="1200" dirty="0"/>
            <a:t>19 anni </a:t>
          </a:r>
          <a:r>
            <a:rPr lang="it-IT" sz="1600" kern="1200" dirty="0"/>
            <a:t>: adenoma ipofisario di 8 mm associata ad iperprolattinemia persistente con rialzo dei livelli di IGF-1  </a:t>
          </a:r>
        </a:p>
      </dsp:txBody>
      <dsp:txXfrm>
        <a:off x="576219" y="383523"/>
        <a:ext cx="8350374" cy="767537"/>
      </dsp:txXfrm>
    </dsp:sp>
    <dsp:sp modelId="{05E85ED8-14A2-994E-B138-02F42B8CE8B9}">
      <dsp:nvSpPr>
        <dsp:cNvPr id="0" name=""/>
        <dsp:cNvSpPr/>
      </dsp:nvSpPr>
      <dsp:spPr>
        <a:xfrm>
          <a:off x="96508" y="287580"/>
          <a:ext cx="959421" cy="95942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shade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0617CD2-29BA-624A-AA87-69E83D955CB3}">
      <dsp:nvSpPr>
        <dsp:cNvPr id="0" name=""/>
        <dsp:cNvSpPr/>
      </dsp:nvSpPr>
      <dsp:spPr>
        <a:xfrm>
          <a:off x="1126213" y="1534460"/>
          <a:ext cx="7800379" cy="767537"/>
        </a:xfrm>
        <a:prstGeom prst="rect">
          <a:avLst/>
        </a:prstGeom>
        <a:solidFill>
          <a:schemeClr val="accent5">
            <a:shade val="50000"/>
            <a:hueOff val="53669"/>
            <a:satOff val="-3045"/>
            <a:lumOff val="16728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233" tIns="40640" rIns="40640" bIns="4064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600" b="1" kern="1200" dirty="0"/>
            <a:t>37 anni</a:t>
          </a:r>
          <a:r>
            <a:rPr lang="it-IT" sz="1600" kern="1200" dirty="0"/>
            <a:t>: ricovero con conferma di adenoma ipofisario </a:t>
          </a:r>
          <a:r>
            <a:rPr lang="it-IT" sz="1600" b="1" kern="1200" dirty="0"/>
            <a:t>GH-PRL secernente di 5 mm </a:t>
          </a:r>
          <a:r>
            <a:rPr lang="it-IT" sz="1600" kern="1200" dirty="0"/>
            <a:t>nella parte posteriore ipofisaria. Posta diagnosi di acromegalia</a:t>
          </a:r>
        </a:p>
      </dsp:txBody>
      <dsp:txXfrm>
        <a:off x="1126213" y="1534460"/>
        <a:ext cx="7800379" cy="767537"/>
      </dsp:txXfrm>
    </dsp:sp>
    <dsp:sp modelId="{1DD0E567-DA83-ED49-8A2C-5C93DCB3EAE0}">
      <dsp:nvSpPr>
        <dsp:cNvPr id="0" name=""/>
        <dsp:cNvSpPr/>
      </dsp:nvSpPr>
      <dsp:spPr>
        <a:xfrm>
          <a:off x="646503" y="1438518"/>
          <a:ext cx="959421" cy="95942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shade val="50000"/>
              <a:hueOff val="53669"/>
              <a:satOff val="-3045"/>
              <a:lumOff val="1672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B14F18-F8EC-8143-9DDA-F39EC8B594ED}">
      <dsp:nvSpPr>
        <dsp:cNvPr id="0" name=""/>
        <dsp:cNvSpPr/>
      </dsp:nvSpPr>
      <dsp:spPr>
        <a:xfrm>
          <a:off x="1295018" y="2685398"/>
          <a:ext cx="7631575" cy="767537"/>
        </a:xfrm>
        <a:prstGeom prst="rect">
          <a:avLst/>
        </a:prstGeom>
        <a:solidFill>
          <a:schemeClr val="accent5">
            <a:shade val="50000"/>
            <a:hueOff val="107338"/>
            <a:satOff val="-6090"/>
            <a:lumOff val="33455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233" tIns="40640" rIns="40640" bIns="4064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600" b="1" kern="1200" dirty="0"/>
            <a:t>38 anni ( 2001) </a:t>
          </a:r>
          <a:r>
            <a:rPr lang="it-IT" sz="1600" kern="1200" dirty="0"/>
            <a:t>: esclusione di opzione chirurgica per la  localizzazione ipofisaria e inizio di terapia con lanreotide e </a:t>
          </a:r>
          <a:r>
            <a:rPr lang="it-IT" sz="1600" kern="1200" dirty="0" err="1"/>
            <a:t>cabergolina</a:t>
          </a:r>
          <a:endParaRPr lang="it-IT" sz="1600" kern="1200" dirty="0"/>
        </a:p>
      </dsp:txBody>
      <dsp:txXfrm>
        <a:off x="1295018" y="2685398"/>
        <a:ext cx="7631575" cy="767537"/>
      </dsp:txXfrm>
    </dsp:sp>
    <dsp:sp modelId="{88D0F00F-425E-3A40-9698-7D6ACF59BF34}">
      <dsp:nvSpPr>
        <dsp:cNvPr id="0" name=""/>
        <dsp:cNvSpPr/>
      </dsp:nvSpPr>
      <dsp:spPr>
        <a:xfrm>
          <a:off x="815307" y="2589456"/>
          <a:ext cx="959421" cy="95942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shade val="50000"/>
              <a:hueOff val="107338"/>
              <a:satOff val="-6090"/>
              <a:lumOff val="3345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45E392D-DE5B-2C4A-8E57-1871FD364AC2}">
      <dsp:nvSpPr>
        <dsp:cNvPr id="0" name=""/>
        <dsp:cNvSpPr/>
      </dsp:nvSpPr>
      <dsp:spPr>
        <a:xfrm>
          <a:off x="1126213" y="3836335"/>
          <a:ext cx="7800379" cy="767537"/>
        </a:xfrm>
        <a:prstGeom prst="rect">
          <a:avLst/>
        </a:prstGeom>
        <a:solidFill>
          <a:schemeClr val="accent5">
            <a:shade val="50000"/>
            <a:hueOff val="107338"/>
            <a:satOff val="-6090"/>
            <a:lumOff val="33455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233" tIns="40640" rIns="40640" bIns="4064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600" b="1" kern="1200" dirty="0"/>
            <a:t>40 anni (2003): </a:t>
          </a:r>
          <a:r>
            <a:rPr lang="it-IT" sz="1600" kern="1200" dirty="0"/>
            <a:t>sospensione di terapia con lanreotide per colelitiasi sintomatica , riduzione del volume dell’adenoma ipofisario, normalizzazione dei livelli di GH e IFG-1</a:t>
          </a:r>
        </a:p>
      </dsp:txBody>
      <dsp:txXfrm>
        <a:off x="1126213" y="3836335"/>
        <a:ext cx="7800379" cy="767537"/>
      </dsp:txXfrm>
    </dsp:sp>
    <dsp:sp modelId="{10DA7373-5786-8E4D-AC5B-4A0135B57EDA}">
      <dsp:nvSpPr>
        <dsp:cNvPr id="0" name=""/>
        <dsp:cNvSpPr/>
      </dsp:nvSpPr>
      <dsp:spPr>
        <a:xfrm>
          <a:off x="646503" y="3740393"/>
          <a:ext cx="959421" cy="95942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shade val="50000"/>
              <a:hueOff val="107338"/>
              <a:satOff val="-6090"/>
              <a:lumOff val="3345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9C9CF75-3558-EA4A-87F8-D61147526E3E}">
      <dsp:nvSpPr>
        <dsp:cNvPr id="0" name=""/>
        <dsp:cNvSpPr/>
      </dsp:nvSpPr>
      <dsp:spPr>
        <a:xfrm>
          <a:off x="576219" y="4987273"/>
          <a:ext cx="8350374" cy="767537"/>
        </a:xfrm>
        <a:prstGeom prst="rect">
          <a:avLst/>
        </a:prstGeom>
        <a:solidFill>
          <a:schemeClr val="accent5">
            <a:shade val="50000"/>
            <a:hueOff val="53669"/>
            <a:satOff val="-3045"/>
            <a:lumOff val="16728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233" tIns="40640" rIns="40640" bIns="4064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600" b="1" kern="1200" dirty="0"/>
            <a:t>56 anni (2020) </a:t>
          </a:r>
          <a:r>
            <a:rPr lang="it-IT" sz="1600" kern="1200" dirty="0"/>
            <a:t>: sospensione di </a:t>
          </a:r>
          <a:r>
            <a:rPr lang="it-IT" sz="1600" kern="1200" dirty="0" err="1"/>
            <a:t>cabergolina</a:t>
          </a:r>
          <a:r>
            <a:rPr lang="it-IT" sz="1600" kern="1200" dirty="0"/>
            <a:t> per valori normalizzati di prolattina </a:t>
          </a:r>
        </a:p>
      </dsp:txBody>
      <dsp:txXfrm>
        <a:off x="576219" y="4987273"/>
        <a:ext cx="8350374" cy="767537"/>
      </dsp:txXfrm>
    </dsp:sp>
    <dsp:sp modelId="{65A7775A-E95B-7444-9CB2-9F7923DFA19C}">
      <dsp:nvSpPr>
        <dsp:cNvPr id="0" name=""/>
        <dsp:cNvSpPr/>
      </dsp:nvSpPr>
      <dsp:spPr>
        <a:xfrm>
          <a:off x="96508" y="4891331"/>
          <a:ext cx="959421" cy="95942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shade val="50000"/>
              <a:hueOff val="53669"/>
              <a:satOff val="-3045"/>
              <a:lumOff val="1672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E51F95-E6AE-4642-A3B5-2F6315AC77DF}">
      <dsp:nvSpPr>
        <dsp:cNvPr id="0" name=""/>
        <dsp:cNvSpPr/>
      </dsp:nvSpPr>
      <dsp:spPr>
        <a:xfrm>
          <a:off x="1924367" y="355737"/>
          <a:ext cx="4465319" cy="1395412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45159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300" b="1" kern="1200" dirty="0"/>
            <a:t>2019</a:t>
          </a:r>
          <a:r>
            <a:rPr lang="it-IT" sz="1300" kern="1200" dirty="0"/>
            <a:t> : ipofisi in sede posteriore sinistra area </a:t>
          </a:r>
          <a:r>
            <a:rPr lang="it-IT" sz="1300" b="1" kern="1200" dirty="0"/>
            <a:t>ovalare di 3-4 mm caratterizzata</a:t>
          </a:r>
          <a:r>
            <a:rPr lang="it-IT" sz="1300" kern="1200" dirty="0"/>
            <a:t> da ridotta impregnazione senza associati segni di massa compatibile con noto </a:t>
          </a:r>
          <a:r>
            <a:rPr lang="it-IT" sz="1300" kern="1200" dirty="0" err="1"/>
            <a:t>microadenoma</a:t>
          </a:r>
          <a:r>
            <a:rPr lang="it-IT" sz="1300" kern="1200" dirty="0"/>
            <a:t> riferito in anamnesi. </a:t>
          </a:r>
          <a:r>
            <a:rPr lang="it-IT" sz="1300" u="sng" kern="1200" dirty="0"/>
            <a:t>Peduncolo in asse</a:t>
          </a:r>
          <a:r>
            <a:rPr lang="it-IT" sz="1300" kern="1200" dirty="0"/>
            <a:t>. </a:t>
          </a:r>
          <a:br>
            <a:rPr lang="it-IT" sz="1300" kern="1200" dirty="0"/>
          </a:br>
          <a:endParaRPr lang="it-IT" sz="1300" kern="1200" dirty="0"/>
        </a:p>
      </dsp:txBody>
      <dsp:txXfrm>
        <a:off x="1924367" y="355737"/>
        <a:ext cx="4465319" cy="1395412"/>
      </dsp:txXfrm>
    </dsp:sp>
    <dsp:sp modelId="{BB2CA72A-00BD-2042-B09A-9B9139ACC9D6}">
      <dsp:nvSpPr>
        <dsp:cNvPr id="0" name=""/>
        <dsp:cNvSpPr/>
      </dsp:nvSpPr>
      <dsp:spPr>
        <a:xfrm>
          <a:off x="1776407" y="306615"/>
          <a:ext cx="976788" cy="1465183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 l="-25000" r="-25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A200EF8-C7D1-4D4D-9591-BC294220324F}">
      <dsp:nvSpPr>
        <dsp:cNvPr id="0" name=""/>
        <dsp:cNvSpPr/>
      </dsp:nvSpPr>
      <dsp:spPr>
        <a:xfrm>
          <a:off x="1924367" y="2112407"/>
          <a:ext cx="4465319" cy="1395412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45159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300" b="1" kern="1200" dirty="0"/>
            <a:t>2020</a:t>
          </a:r>
          <a:r>
            <a:rPr lang="it-IT" sz="1300" kern="1200" dirty="0"/>
            <a:t> : </a:t>
          </a:r>
          <a:r>
            <a:rPr lang="it-IT" sz="1300" b="1" kern="1200" dirty="0"/>
            <a:t>ghiandola ipofisaria profilo </a:t>
          </a:r>
          <a:r>
            <a:rPr lang="it-IT" sz="1300" b="1" kern="1200" dirty="0" err="1"/>
            <a:t>sup</a:t>
          </a:r>
          <a:r>
            <a:rPr lang="it-IT" sz="1300" b="1" kern="1200" dirty="0"/>
            <a:t>. concavo altezza max di 5 mm l</a:t>
          </a:r>
          <a:r>
            <a:rPr lang="it-IT" sz="1300" kern="1200" dirty="0"/>
            <a:t>ievemente asimmetrica con lieve prevalenza destra la intensità di segnale e potenziamento omogenei. </a:t>
          </a:r>
          <a:r>
            <a:rPr lang="it-IT" sz="1300" u="sng" kern="1200" dirty="0"/>
            <a:t>Peduncolo in asse </a:t>
          </a:r>
        </a:p>
      </dsp:txBody>
      <dsp:txXfrm>
        <a:off x="1924367" y="2112407"/>
        <a:ext cx="4465319" cy="1395412"/>
      </dsp:txXfrm>
    </dsp:sp>
    <dsp:sp modelId="{B0D1003C-14DE-7144-A595-256336EF73A2}">
      <dsp:nvSpPr>
        <dsp:cNvPr id="0" name=""/>
        <dsp:cNvSpPr/>
      </dsp:nvSpPr>
      <dsp:spPr>
        <a:xfrm>
          <a:off x="1776407" y="2101394"/>
          <a:ext cx="976788" cy="1465183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 l="-25000" r="-25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6BD030C-971A-EC4E-9ABD-B53320A2E769}">
      <dsp:nvSpPr>
        <dsp:cNvPr id="0" name=""/>
        <dsp:cNvSpPr/>
      </dsp:nvSpPr>
      <dsp:spPr>
        <a:xfrm>
          <a:off x="1924367" y="3869076"/>
          <a:ext cx="4465319" cy="1395412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45159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300" b="1" kern="1200" dirty="0"/>
            <a:t>2022</a:t>
          </a:r>
          <a:r>
            <a:rPr lang="it-IT" sz="1300" kern="1200" dirty="0"/>
            <a:t> : Al controllo odierno appare </a:t>
          </a:r>
          <a:r>
            <a:rPr lang="it-IT" sz="1300" b="1" kern="1200" dirty="0"/>
            <a:t>sostanzialmente invariata l’area ovalare di circa 3 mm localizzata in sede ipofisaria inferiore sinistra </a:t>
          </a:r>
          <a:r>
            <a:rPr lang="it-IT" sz="1300" kern="1200" dirty="0"/>
            <a:t>caratterizzata da un ridotto </a:t>
          </a:r>
          <a:r>
            <a:rPr lang="it-IT" sz="1300" kern="1200" dirty="0" err="1"/>
            <a:t>enhancement</a:t>
          </a:r>
          <a:r>
            <a:rPr lang="it-IT" sz="1300" kern="1200" dirty="0"/>
            <a:t> post-</a:t>
          </a:r>
          <a:r>
            <a:rPr lang="it-IT" sz="1300" kern="1200" dirty="0" err="1"/>
            <a:t>contrastografico</a:t>
          </a:r>
          <a:r>
            <a:rPr lang="it-IT" sz="1300" kern="1200" dirty="0"/>
            <a:t> compatibile con </a:t>
          </a:r>
          <a:r>
            <a:rPr lang="it-IT" sz="1300" kern="1200" dirty="0" err="1"/>
            <a:t>microadenoma</a:t>
          </a:r>
          <a:r>
            <a:rPr lang="it-IT" sz="1300" kern="1200" dirty="0"/>
            <a:t> riferito in anamnesi. </a:t>
          </a:r>
          <a:r>
            <a:rPr lang="it-IT" sz="1300" u="sng" kern="1200" dirty="0"/>
            <a:t>Peduncolo ipofisario normale ed in asse. </a:t>
          </a:r>
        </a:p>
      </dsp:txBody>
      <dsp:txXfrm>
        <a:off x="1924367" y="3869076"/>
        <a:ext cx="4465319" cy="1395412"/>
      </dsp:txXfrm>
    </dsp:sp>
    <dsp:sp modelId="{13752EF2-782F-7E41-98D2-A2BCEE5906A8}">
      <dsp:nvSpPr>
        <dsp:cNvPr id="0" name=""/>
        <dsp:cNvSpPr/>
      </dsp:nvSpPr>
      <dsp:spPr>
        <a:xfrm>
          <a:off x="1776407" y="3870766"/>
          <a:ext cx="976788" cy="1465183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 l="-25000" r="-25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623AA0E9-8CD0-4A6E-A65E-A06028B83FE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 dirty="0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D5E2408B-C9AB-4665-AC99-B057BD0A43D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36FC0A7B-6666-4F41-AD03-C74B76B10001}" type="datetime1">
              <a:rPr lang="it-IT" smtClean="0"/>
              <a:t>18/09/26</a:t>
            </a:fld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8CD1B215-531B-4869-BD98-BD3B1390B1C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60B53F21-4D67-455D-8074-E9E6EC26FAC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52858E0-3D38-47B7-97D4-4FE08D90D359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214433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 noProof="0" dirty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0E367B-2E0B-461C-8280-86016408BD7C}" type="datetime1">
              <a:rPr lang="it-IT" smtClean="0"/>
              <a:pPr/>
              <a:t>18/09/26</a:t>
            </a:fld>
            <a:endParaRPr lang="it-IT" dirty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it-IT" noProof="0" dirty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it-IT" noProof="0" dirty="0"/>
              <a:t>Fare clic per modificare gli stili del testo dello schema</a:t>
            </a:r>
          </a:p>
          <a:p>
            <a:pPr lvl="1" rtl="0"/>
            <a:r>
              <a:rPr lang="it-IT" noProof="0" dirty="0"/>
              <a:t>Secondo livello</a:t>
            </a:r>
          </a:p>
          <a:p>
            <a:pPr lvl="2" rtl="0"/>
            <a:r>
              <a:rPr lang="it-IT" noProof="0" dirty="0"/>
              <a:t>Terzo livello</a:t>
            </a:r>
          </a:p>
          <a:p>
            <a:pPr lvl="3" rtl="0"/>
            <a:r>
              <a:rPr lang="it-IT" noProof="0" dirty="0"/>
              <a:t>Quarto livello</a:t>
            </a:r>
          </a:p>
          <a:p>
            <a:pPr lvl="4" rtl="0"/>
            <a:r>
              <a:rPr lang="it-IT" noProof="0" dirty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 noProof="0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284ECAD9-32EE-4091-BDA5-6BD15ACC5E58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106618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 criteri per la diagnosi biochimica dell’acromegalia e per la valutazione della remissione di malattia dopo trattamento si sono evoluti nel tempo (Tabella 1). In particolare, l’ultimo </a:t>
            </a:r>
            <a:r>
              <a:rPr lang="it-IT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Consensus </a:t>
            </a:r>
            <a:r>
              <a:rPr lang="it-IT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statement</a:t>
            </a:r>
            <a:r>
              <a:rPr lang="it-IT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 la diagnosi e il follow-up di questi pazienti ha fortemente ridimensionato l’utilizzo della valutazione dinamica del GH dopo carico orale di glucosio (OGTT, </a:t>
            </a:r>
            <a:r>
              <a:rPr lang="it-IT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oral</a:t>
            </a:r>
            <a:r>
              <a:rPr lang="it-IT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glucose</a:t>
            </a:r>
            <a:r>
              <a:rPr lang="it-IT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tolerance</a:t>
            </a:r>
            <a:r>
              <a:rPr lang="it-IT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test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). sottolineano il ruolo cruciale del dosaggio dei livelli circolanti di </a:t>
            </a:r>
            <a:r>
              <a:rPr lang="it-IT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insulin</a:t>
            </a:r>
            <a:r>
              <a:rPr lang="it-IT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-like </a:t>
            </a:r>
            <a:r>
              <a:rPr lang="it-IT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growth</a:t>
            </a:r>
            <a:r>
              <a:rPr lang="it-IT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factor-1 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(IGF-1, principale mediatore periferico delle azioni del GH), suggerendo che valori basali di IGF-1 &gt; 1.3 x ULN (</a:t>
            </a:r>
            <a:r>
              <a:rPr lang="it-IT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upper </a:t>
            </a:r>
            <a:r>
              <a:rPr lang="it-IT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limit</a:t>
            </a:r>
            <a:r>
              <a:rPr lang="it-IT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it-IT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normality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normalizzato per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eta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̀) in presenza di segni/sintomi caratteristici di malattia siano sufficienti per confermare la diagnosi (2). </a:t>
            </a:r>
            <a:endParaRPr lang="it-IT" dirty="0">
              <a:effectLst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Anche per il follow-up è consigliato esclusivamente il monitoraggio dei valori basali di IGF-1 ogni 3-6 mesi per il primo anno dopo l’intervento o dopo avvio di terapia farmacologica, quindi ogni 6-12 mesi in base al contesto clinico. Pertanto, sia al momento diagnosi che durante il follow-up, l’utilizzo dell’OGTT è indicato solo per i casi dubbi con valori basali di IGF-1 </a:t>
            </a:r>
            <a:r>
              <a:rPr lang="it-IT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borderline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endParaRPr lang="it-IT" dirty="0">
              <a:effectLst/>
            </a:endParaRP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84ECAD9-32EE-4091-BDA5-6BD15ACC5E58}" type="slidenum">
              <a:rPr lang="it-IT" noProof="0" smtClean="0"/>
              <a:t>9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5600854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egnaposto immagine 9">
            <a:extLst>
              <a:ext uri="{FF2B5EF4-FFF2-40B4-BE49-F238E27FC236}">
                <a16:creationId xmlns:a16="http://schemas.microsoft.com/office/drawing/2014/main" id="{D1D313A2-A4D4-40DF-A0C2-C29F6416852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4DB44FF-F9B4-4E5D-9888-DD07079D4562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212850" y="4508500"/>
            <a:ext cx="5118100" cy="1279652"/>
          </a:xfrm>
        </p:spPr>
        <p:txBody>
          <a:bodyPr lIns="91440" rIns="91440" rtlCol="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it-IT" noProof="0"/>
              <a:t>Fare clic per modificare lo stile del sottotitolo dello schema</a:t>
            </a:r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212850" y="2057400"/>
            <a:ext cx="5118100" cy="1929066"/>
          </a:xfrm>
        </p:spPr>
        <p:txBody>
          <a:bodyPr rtlCol="0" anchor="b">
            <a:noAutofit/>
          </a:bodyPr>
          <a:lstStyle>
            <a:lvl1pPr algn="l">
              <a:lnSpc>
                <a:spcPct val="90000"/>
              </a:lnSpc>
              <a:defRPr sz="5400" b="1" spc="-50" baseline="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6727005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arallelogramma 14">
            <a:extLst>
              <a:ext uri="{FF2B5EF4-FFF2-40B4-BE49-F238E27FC236}">
                <a16:creationId xmlns:a16="http://schemas.microsoft.com/office/drawing/2014/main" id="{F5AA8A10-E19C-430B-9D5D-8D12F92BFEC5}"/>
              </a:ext>
            </a:extLst>
          </p:cNvPr>
          <p:cNvSpPr/>
          <p:nvPr userDrawn="1"/>
        </p:nvSpPr>
        <p:spPr>
          <a:xfrm>
            <a:off x="7972121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A7C93D4F-3003-4D58-9AFB-356A0F800F42}"/>
              </a:ext>
            </a:extLst>
          </p:cNvPr>
          <p:cNvSpPr/>
          <p:nvPr userDrawn="1"/>
        </p:nvSpPr>
        <p:spPr>
          <a:xfrm>
            <a:off x="4653265" y="0"/>
            <a:ext cx="139933" cy="6858000"/>
          </a:xfrm>
          <a:prstGeom prst="rect">
            <a:avLst/>
          </a:prstGeom>
          <a:solidFill>
            <a:srgbClr val="9CCE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3F388D4-15DF-446A-91AA-72876CD48301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629400" y="758952"/>
            <a:ext cx="4526280" cy="3227514"/>
          </a:xfrm>
        </p:spPr>
        <p:txBody>
          <a:bodyPr rtlCol="0" anchor="b">
            <a:normAutofit/>
          </a:bodyPr>
          <a:lstStyle>
            <a:lvl1pPr algn="l">
              <a:lnSpc>
                <a:spcPct val="90000"/>
              </a:lnSpc>
              <a:defRPr sz="6000" b="1" spc="-50" baseline="0">
                <a:solidFill>
                  <a:srgbClr val="374D81"/>
                </a:solidFill>
                <a:latin typeface="+mn-lt"/>
              </a:defRPr>
            </a:lvl1pPr>
          </a:lstStyle>
          <a:p>
            <a:pPr rtl="0"/>
            <a:r>
              <a:rPr lang="it-IT" noProof="0" dirty="0"/>
              <a:t>Fare clic per modificare lo stile del titolo dello schema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6632171" y="4508500"/>
            <a:ext cx="4526280" cy="1279652"/>
          </a:xfrm>
        </p:spPr>
        <p:txBody>
          <a:bodyPr lIns="91440" rIns="91440" rtlCol="0">
            <a:normAutofit/>
          </a:bodyPr>
          <a:lstStyle>
            <a:lvl1pPr marL="0" indent="0" algn="l">
              <a:buNone/>
              <a:defRPr sz="2400" b="1" cap="all" spc="200" baseline="0">
                <a:solidFill>
                  <a:srgbClr val="9CCEC7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it-IT" noProof="0" dirty="0"/>
              <a:t>Fare clic per modificare lo stile del sottotitolo dello schema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6D3E1BBA-670B-4CAE-B839-50ADB23DDBC6}"/>
              </a:ext>
            </a:extLst>
          </p:cNvPr>
          <p:cNvSpPr/>
          <p:nvPr userDrawn="1"/>
        </p:nvSpPr>
        <p:spPr>
          <a:xfrm>
            <a:off x="4577160" y="3841"/>
            <a:ext cx="139933" cy="685800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2E622CB9-4085-11F5-32B7-7BD234D5CC6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3246" y="0"/>
            <a:ext cx="48004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93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4542C42-F0C8-417A-980A-09B6C1CD6C24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018278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stazione sezio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arallelogramma 14">
            <a:extLst>
              <a:ext uri="{FF2B5EF4-FFF2-40B4-BE49-F238E27FC236}">
                <a16:creationId xmlns:a16="http://schemas.microsoft.com/office/drawing/2014/main" id="{98B82A56-7790-48EC-983D-AB8F703699B2}"/>
              </a:ext>
            </a:extLst>
          </p:cNvPr>
          <p:cNvSpPr/>
          <p:nvPr userDrawn="1"/>
        </p:nvSpPr>
        <p:spPr>
          <a:xfrm>
            <a:off x="7972121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1D72669-6745-4AA0-A173-7F6CEB97CF08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1" name="Segnaposto numero diapositiva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2" name="Segnaposto immagine 9">
            <a:extLst>
              <a:ext uri="{FF2B5EF4-FFF2-40B4-BE49-F238E27FC236}">
                <a16:creationId xmlns:a16="http://schemas.microsoft.com/office/drawing/2014/main" id="{E76B772A-7600-4ECE-B5A2-34827D4C710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311900" cy="6858000"/>
          </a:xfrm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33820398-8D1F-4543-ABA0-7A67C38769B3}"/>
              </a:ext>
            </a:extLst>
          </p:cNvPr>
          <p:cNvSpPr/>
          <p:nvPr userDrawn="1"/>
        </p:nvSpPr>
        <p:spPr>
          <a:xfrm>
            <a:off x="2451099" y="3568700"/>
            <a:ext cx="8721725" cy="23082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 rtl="0"/>
            <a:endParaRPr lang="it-IT" sz="1400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641599" y="3746500"/>
            <a:ext cx="8331202" cy="1308100"/>
          </a:xfrm>
        </p:spPr>
        <p:txBody>
          <a:bodyPr rtlCol="0" anchor="b" anchorCtr="0">
            <a:noAutofit/>
          </a:bodyPr>
          <a:lstStyle>
            <a:lvl1pPr>
              <a:lnSpc>
                <a:spcPct val="90000"/>
              </a:lnSpc>
              <a:defRPr sz="4800" b="1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2641600" y="5219700"/>
            <a:ext cx="8331201" cy="586740"/>
          </a:xfrm>
        </p:spPr>
        <p:txBody>
          <a:bodyPr lIns="91440" rIns="91440" rtlCol="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45757C57-BBBA-44C6-9A4D-12F5D1E400AA}"/>
              </a:ext>
            </a:extLst>
          </p:cNvPr>
          <p:cNvSpPr/>
          <p:nvPr userDrawn="1"/>
        </p:nvSpPr>
        <p:spPr>
          <a:xfrm>
            <a:off x="3752850" y="3469101"/>
            <a:ext cx="511810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596984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ntestazione della sezio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81A99FD-A18D-4AC6-92B0-69E29E35743B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1" name="Segnaposto numero diapositiva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2" name="Segnaposto immagine 9">
            <a:extLst>
              <a:ext uri="{FF2B5EF4-FFF2-40B4-BE49-F238E27FC236}">
                <a16:creationId xmlns:a16="http://schemas.microsoft.com/office/drawing/2014/main" id="{E76B772A-7600-4ECE-B5A2-34827D4C710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33820398-8D1F-4543-ABA0-7A67C38769B3}"/>
              </a:ext>
            </a:extLst>
          </p:cNvPr>
          <p:cNvSpPr/>
          <p:nvPr userDrawn="1"/>
        </p:nvSpPr>
        <p:spPr>
          <a:xfrm>
            <a:off x="1735138" y="3568700"/>
            <a:ext cx="8721725" cy="23082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 rtl="0"/>
            <a:endParaRPr lang="it-IT" sz="1400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30399" y="3746500"/>
            <a:ext cx="8331202" cy="1308100"/>
          </a:xfrm>
        </p:spPr>
        <p:txBody>
          <a:bodyPr rtlCol="0" anchor="b" anchorCtr="0">
            <a:noAutofit/>
          </a:bodyPr>
          <a:lstStyle>
            <a:lvl1pPr algn="ctr">
              <a:lnSpc>
                <a:spcPct val="90000"/>
              </a:lnSpc>
              <a:defRPr sz="4800" b="1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930400" y="5219700"/>
            <a:ext cx="8331201" cy="586740"/>
          </a:xfrm>
        </p:spPr>
        <p:txBody>
          <a:bodyPr lIns="91440" rIns="91440" rtlCol="0" anchor="t" anchorCtr="0">
            <a:normAutofit/>
          </a:bodyPr>
          <a:lstStyle>
            <a:lvl1pPr marL="0" indent="0" algn="ctr">
              <a:buNone/>
              <a:defRPr sz="2400" cap="all" spc="2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45757C57-BBBA-44C6-9A4D-12F5D1E400AA}"/>
              </a:ext>
            </a:extLst>
          </p:cNvPr>
          <p:cNvSpPr/>
          <p:nvPr userDrawn="1"/>
        </p:nvSpPr>
        <p:spPr>
          <a:xfrm>
            <a:off x="3536950" y="3469101"/>
            <a:ext cx="511810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766489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3B79944-34CF-4A72-AC1B-909189585767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9" name="Segnaposto piè di pagina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3879728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olo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rtlCol="0" anchor="ctr">
            <a:noAutofit/>
          </a:bodyPr>
          <a:lstStyle>
            <a:lvl1pPr marL="0" indent="0" algn="l">
              <a:buNone/>
              <a:defRPr sz="2400" b="1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1186731" y="2958274"/>
            <a:ext cx="4639736" cy="2910821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rtlCol="0" anchor="ctr">
            <a:noAutofit/>
          </a:bodyPr>
          <a:lstStyle>
            <a:lvl1pPr marL="0" indent="0">
              <a:buNone/>
              <a:defRPr sz="2400" b="1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605395" y="2958273"/>
            <a:ext cx="4639736" cy="2910821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AAF3A87-C769-4508-A602-98056DD906C2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11" name="Segnaposto piè di pagina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2" name="Segnaposto numero diapositiva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195941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6" name="Segnaposto data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F1DB439-C8A9-45DF-AFF2-9EFA3E72C152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7" name="Segnaposto piè di pagina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8" name="Segnaposto numero diapositiva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1800130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arallelogramma 14">
            <a:extLst>
              <a:ext uri="{FF2B5EF4-FFF2-40B4-BE49-F238E27FC236}">
                <a16:creationId xmlns:a16="http://schemas.microsoft.com/office/drawing/2014/main" id="{AF082EE3-41AA-4817-A1CC-C33DDB8F675F}"/>
              </a:ext>
            </a:extLst>
          </p:cNvPr>
          <p:cNvSpPr/>
          <p:nvPr userDrawn="1"/>
        </p:nvSpPr>
        <p:spPr>
          <a:xfrm>
            <a:off x="46672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6130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10507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786383"/>
            <a:ext cx="3068833" cy="2093975"/>
          </a:xfrm>
        </p:spPr>
        <p:txBody>
          <a:bodyPr rtlCol="0"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58984" y="812800"/>
            <a:ext cx="5713841" cy="4868609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 hasCustomPrompt="1"/>
          </p:nvPr>
        </p:nvSpPr>
        <p:spPr>
          <a:xfrm>
            <a:off x="1092200" y="3043050"/>
            <a:ext cx="3068832" cy="2638359"/>
          </a:xfrm>
        </p:spPr>
        <p:txBody>
          <a:bodyPr lIns="91440" rIns="91440" rtlCol="0">
            <a:normAutofit/>
          </a:bodyPr>
          <a:lstStyle>
            <a:lvl1pPr marL="0" indent="0" rtl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it-IT" noProof="0" dirty="0"/>
              <a:t>Fare clic per modificare gli stili del testo dello schema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4DC51BA7-A5A7-4A7F-A707-DBBDEA7705F3}"/>
              </a:ext>
            </a:extLst>
          </p:cNvPr>
          <p:cNvSpPr/>
          <p:nvPr userDrawn="1"/>
        </p:nvSpPr>
        <p:spPr>
          <a:xfrm>
            <a:off x="0" y="1397000"/>
            <a:ext cx="1036320" cy="13294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D23174BA-29D0-4C1A-95C9-5A86FD25E47A}"/>
              </a:ext>
            </a:extLst>
          </p:cNvPr>
          <p:cNvSpPr/>
          <p:nvPr userDrawn="1"/>
        </p:nvSpPr>
        <p:spPr>
          <a:xfrm>
            <a:off x="5458983" y="624142"/>
            <a:ext cx="571384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9251FC1-1A75-47DA-9A6E-B43CF6E86A62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cxnSp>
        <p:nvCxnSpPr>
          <p:cNvPr id="15" name="Connecteur droit 19">
            <a:extLst>
              <a:ext uri="{FF2B5EF4-FFF2-40B4-BE49-F238E27FC236}">
                <a16:creationId xmlns:a16="http://schemas.microsoft.com/office/drawing/2014/main" id="{D84C14C5-D99C-45CD-8001-AC745F4FB49B}"/>
              </a:ext>
            </a:extLst>
          </p:cNvPr>
          <p:cNvCxnSpPr>
            <a:cxnSpLocks/>
          </p:cNvCxnSpPr>
          <p:nvPr userDrawn="1"/>
        </p:nvCxnSpPr>
        <p:spPr>
          <a:xfrm flipH="1">
            <a:off x="1092200" y="6446838"/>
            <a:ext cx="1643438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9">
            <a:extLst>
              <a:ext uri="{FF2B5EF4-FFF2-40B4-BE49-F238E27FC236}">
                <a16:creationId xmlns:a16="http://schemas.microsoft.com/office/drawing/2014/main" id="{019842DD-D0AB-4E35-9AB2-7DBB6E266120}"/>
              </a:ext>
            </a:extLst>
          </p:cNvPr>
          <p:cNvCxnSpPr>
            <a:cxnSpLocks/>
          </p:cNvCxnSpPr>
          <p:nvPr userDrawn="1"/>
        </p:nvCxnSpPr>
        <p:spPr>
          <a:xfrm flipH="1">
            <a:off x="8420100" y="6429376"/>
            <a:ext cx="1000462" cy="0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9">
            <a:extLst>
              <a:ext uri="{FF2B5EF4-FFF2-40B4-BE49-F238E27FC236}">
                <a16:creationId xmlns:a16="http://schemas.microsoft.com/office/drawing/2014/main" id="{832851A7-B301-4616-9843-9A0D06646DFD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10765675" y="6446838"/>
            <a:ext cx="407258" cy="6350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egnaposto piè di pagina 2">
            <a:extLst>
              <a:ext uri="{FF2B5EF4-FFF2-40B4-BE49-F238E27FC236}">
                <a16:creationId xmlns:a16="http://schemas.microsoft.com/office/drawing/2014/main" id="{82E39F50-459D-C3E1-C6CC-EA208D50E4FE}"/>
              </a:ext>
            </a:extLst>
          </p:cNvPr>
          <p:cNvSpPr txBox="1">
            <a:spLocks/>
          </p:cNvSpPr>
          <p:nvPr userDrawn="1"/>
        </p:nvSpPr>
        <p:spPr>
          <a:xfrm>
            <a:off x="216130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9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Direttori del Corso – M. De Luca – M.A. Zappa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892083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74319CE-E5CF-4FF9-86AE-7437B4FD3174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  <p:sp>
        <p:nvSpPr>
          <p:cNvPr id="4" name="Segnaposto piè di pagina 2">
            <a:extLst>
              <a:ext uri="{FF2B5EF4-FFF2-40B4-BE49-F238E27FC236}">
                <a16:creationId xmlns:a16="http://schemas.microsoft.com/office/drawing/2014/main" id="{DC7E41FD-853D-F717-1775-E30235610CE8}"/>
              </a:ext>
            </a:extLst>
          </p:cNvPr>
          <p:cNvSpPr txBox="1">
            <a:spLocks/>
          </p:cNvSpPr>
          <p:nvPr userDrawn="1"/>
        </p:nvSpPr>
        <p:spPr>
          <a:xfrm>
            <a:off x="216130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9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Direttori del Corso – M. De Luca – M.A. Zappa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2650827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58984" y="497808"/>
            <a:ext cx="5713841" cy="4868609"/>
          </a:xfrm>
        </p:spPr>
        <p:txBody>
          <a:bodyPr rtlCol="0" anchor="ctr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4DC51BA7-A5A7-4A7F-A707-DBBDEA7705F3}"/>
              </a:ext>
            </a:extLst>
          </p:cNvPr>
          <p:cNvSpPr/>
          <p:nvPr userDrawn="1"/>
        </p:nvSpPr>
        <p:spPr>
          <a:xfrm>
            <a:off x="0" y="2003424"/>
            <a:ext cx="1036320" cy="18573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D23174BA-29D0-4C1A-95C9-5A86FD25E47A}"/>
              </a:ext>
            </a:extLst>
          </p:cNvPr>
          <p:cNvSpPr/>
          <p:nvPr userDrawn="1"/>
        </p:nvSpPr>
        <p:spPr>
          <a:xfrm>
            <a:off x="5458983" y="377398"/>
            <a:ext cx="571384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82620384-FC06-4245-8A4E-BD9C5C3038C1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6BC7DA98-7B92-4F45-80F8-1AEF72A601CF}"/>
              </a:ext>
            </a:extLst>
          </p:cNvPr>
          <p:cNvSpPr/>
          <p:nvPr userDrawn="1"/>
        </p:nvSpPr>
        <p:spPr>
          <a:xfrm>
            <a:off x="1078230" y="2003423"/>
            <a:ext cx="3576082" cy="185737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314700" cy="2093975"/>
          </a:xfrm>
        </p:spPr>
        <p:txBody>
          <a:bodyPr rtlCol="0" anchor="ctr">
            <a:normAutofit/>
          </a:bodyPr>
          <a:lstStyle>
            <a:lvl1pPr>
              <a:lnSpc>
                <a:spcPct val="90000"/>
              </a:lnSpc>
              <a:defRPr sz="4400" b="1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DF96815B-4256-4CE0-9FCF-3A2967CF5792}"/>
              </a:ext>
            </a:extLst>
          </p:cNvPr>
          <p:cNvSpPr/>
          <p:nvPr userDrawn="1"/>
        </p:nvSpPr>
        <p:spPr>
          <a:xfrm>
            <a:off x="1092200" y="993775"/>
            <a:ext cx="1036320" cy="936626"/>
          </a:xfrm>
          <a:prstGeom prst="rect">
            <a:avLst/>
          </a:prstGeom>
          <a:solidFill>
            <a:schemeClr val="tx2">
              <a:lumMod val="20000"/>
              <a:lumOff val="80000"/>
              <a:alpha val="2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4" name="Segnaposto piè di pagina 2">
            <a:extLst>
              <a:ext uri="{FF2B5EF4-FFF2-40B4-BE49-F238E27FC236}">
                <a16:creationId xmlns:a16="http://schemas.microsoft.com/office/drawing/2014/main" id="{DB5FC7EB-9809-9909-8D31-7667D27CFE29}"/>
              </a:ext>
            </a:extLst>
          </p:cNvPr>
          <p:cNvSpPr txBox="1">
            <a:spLocks/>
          </p:cNvSpPr>
          <p:nvPr userDrawn="1"/>
        </p:nvSpPr>
        <p:spPr>
          <a:xfrm>
            <a:off x="216130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9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Direttori del Corso – M. De Luca – M.A. Zappa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1812829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egnaposto immagine 9">
            <a:extLst>
              <a:ext uri="{FF2B5EF4-FFF2-40B4-BE49-F238E27FC236}">
                <a16:creationId xmlns:a16="http://schemas.microsoft.com/office/drawing/2014/main" id="{4F173117-1383-4956-B947-1EA7A51D0D4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654296" cy="58642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58984" y="497808"/>
            <a:ext cx="5713841" cy="4868609"/>
          </a:xfrm>
        </p:spPr>
        <p:txBody>
          <a:bodyPr rtlCol="0" anchor="ctr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997CAA8-247F-493B-9041-1EB41C0713A1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068833" cy="2093975"/>
          </a:xfrm>
        </p:spPr>
        <p:txBody>
          <a:bodyPr rtlCol="0" anchor="ctr">
            <a:normAutofit/>
          </a:bodyPr>
          <a:lstStyle>
            <a:lvl1pPr>
              <a:lnSpc>
                <a:spcPct val="90000"/>
              </a:lnSpc>
              <a:defRPr sz="4400" b="1" i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4" name="Segnaposto piè di pagina 2">
            <a:extLst>
              <a:ext uri="{FF2B5EF4-FFF2-40B4-BE49-F238E27FC236}">
                <a16:creationId xmlns:a16="http://schemas.microsoft.com/office/drawing/2014/main" id="{F1E388EF-366D-885A-CF06-6BEFE9E1E7F6}"/>
              </a:ext>
            </a:extLst>
          </p:cNvPr>
          <p:cNvSpPr txBox="1">
            <a:spLocks/>
          </p:cNvSpPr>
          <p:nvPr userDrawn="1"/>
        </p:nvSpPr>
        <p:spPr>
          <a:xfrm>
            <a:off x="216130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9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Direttori del Corso – M. De Luca – M.A. Zappa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543055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984722" y="548355"/>
            <a:ext cx="6054846" cy="634336"/>
          </a:xfrm>
        </p:spPr>
        <p:txBody>
          <a:bodyPr rtlCol="0" anchor="ctr">
            <a:noAutofit/>
          </a:bodyPr>
          <a:lstStyle>
            <a:lvl1pPr>
              <a:lnSpc>
                <a:spcPct val="90000"/>
              </a:lnSpc>
              <a:defRPr sz="3600" b="1" i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00833" y="1611313"/>
            <a:ext cx="6072099" cy="3755104"/>
          </a:xfrm>
        </p:spPr>
        <p:txBody>
          <a:bodyPr rtlCol="0" anchor="t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ADCFC264-2C41-457A-9103-DFF5BC066DDD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13" name="Segnaposto piè di pagina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8" name="Segnaposto immagine 9">
            <a:extLst>
              <a:ext uri="{FF2B5EF4-FFF2-40B4-BE49-F238E27FC236}">
                <a16:creationId xmlns:a16="http://schemas.microsoft.com/office/drawing/2014/main" id="{4F173117-1383-4956-B947-1EA7A51D0D4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654296" cy="58642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7510465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egnaposto immagine 9">
            <a:extLst>
              <a:ext uri="{FF2B5EF4-FFF2-40B4-BE49-F238E27FC236}">
                <a16:creationId xmlns:a16="http://schemas.microsoft.com/office/drawing/2014/main" id="{4F173117-1383-4956-B947-1EA7A51D0D4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3541486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068577" y="880375"/>
            <a:ext cx="6054846" cy="634336"/>
          </a:xfrm>
        </p:spPr>
        <p:txBody>
          <a:bodyPr rtlCol="0" anchor="ctr">
            <a:noAutofit/>
          </a:bodyPr>
          <a:lstStyle>
            <a:lvl1pPr algn="ctr">
              <a:lnSpc>
                <a:spcPct val="90000"/>
              </a:lnSpc>
              <a:defRPr sz="3600" b="1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BFACEB1B-38C0-4995-A1E2-7B5FD48CA44A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13" name="Segnaposto piè di pagina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AF446475-024F-4C71-99D3-501468ACAD11}"/>
              </a:ext>
            </a:extLst>
          </p:cNvPr>
          <p:cNvSpPr/>
          <p:nvPr userDrawn="1"/>
        </p:nvSpPr>
        <p:spPr>
          <a:xfrm>
            <a:off x="5577840" y="0"/>
            <a:ext cx="1036320" cy="685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7676028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648F6D61-9E88-4632-A0A8-CB2E0CC5DEAF}"/>
              </a:ext>
            </a:extLst>
          </p:cNvPr>
          <p:cNvSpPr/>
          <p:nvPr userDrawn="1"/>
        </p:nvSpPr>
        <p:spPr>
          <a:xfrm>
            <a:off x="4654312" y="507333"/>
            <a:ext cx="7537688" cy="484955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rgbClr val="0037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068833" cy="2093975"/>
          </a:xfrm>
        </p:spPr>
        <p:txBody>
          <a:bodyPr rtlCol="0" anchor="ctr">
            <a:normAutofit/>
          </a:bodyPr>
          <a:lstStyle>
            <a:lvl1pPr>
              <a:lnSpc>
                <a:spcPct val="90000"/>
              </a:lnSpc>
              <a:defRPr sz="4400" b="1" i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473373" y="943430"/>
            <a:ext cx="4699452" cy="3977366"/>
          </a:xfrm>
        </p:spPr>
        <p:txBody>
          <a:bodyPr rtlCol="0" anchor="ctr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FDD649FC-C7F2-4966-B125-333FD0271E55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13" name="Segnaposto piè di pagina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EF73BF96-A07C-4AAA-A37F-65151BD22A70}"/>
              </a:ext>
            </a:extLst>
          </p:cNvPr>
          <p:cNvSpPr/>
          <p:nvPr userDrawn="1"/>
        </p:nvSpPr>
        <p:spPr>
          <a:xfrm>
            <a:off x="4370251" y="2322780"/>
            <a:ext cx="1348378" cy="121866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40127715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648F6D61-9E88-4632-A0A8-CB2E0CC5DEAF}"/>
              </a:ext>
            </a:extLst>
          </p:cNvPr>
          <p:cNvSpPr/>
          <p:nvPr userDrawn="1"/>
        </p:nvSpPr>
        <p:spPr>
          <a:xfrm>
            <a:off x="4654312" y="507333"/>
            <a:ext cx="7537688" cy="48495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 userDrawn="1"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068833" cy="2093975"/>
          </a:xfrm>
        </p:spPr>
        <p:txBody>
          <a:bodyPr rtlCol="0" anchor="ctr">
            <a:normAutofit/>
          </a:bodyPr>
          <a:lstStyle>
            <a:lvl1pPr>
              <a:lnSpc>
                <a:spcPct val="90000"/>
              </a:lnSpc>
              <a:defRPr sz="4400" b="1" i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518529" y="943430"/>
            <a:ext cx="4654296" cy="3977366"/>
          </a:xfrm>
        </p:spPr>
        <p:txBody>
          <a:bodyPr rtlCol="0" anchor="ctr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5350E5C9-4822-4828-86B2-BB987B39863B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13" name="Segnaposto piè di pagina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6127F28F-6C7B-471B-9839-EF88426C1976}"/>
              </a:ext>
            </a:extLst>
          </p:cNvPr>
          <p:cNvSpPr/>
          <p:nvPr userDrawn="1"/>
        </p:nvSpPr>
        <p:spPr>
          <a:xfrm>
            <a:off x="4370251" y="2322780"/>
            <a:ext cx="1348378" cy="121866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4986162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0037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Segnaposto immagine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/>
          </a:solidFill>
        </p:spPr>
        <p:txBody>
          <a:bodyPr lIns="457200" tIns="457200" rtlCol="0"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rtlCol="0" anchor="b">
            <a:noAutofit/>
          </a:bodyPr>
          <a:lstStyle>
            <a:lvl1pPr algn="ctr">
              <a:defRPr sz="4400" b="1">
                <a:solidFill>
                  <a:srgbClr val="FFFFFF"/>
                </a:solidFill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 rtlCol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5A04164A-D1F3-464B-BA5A-A4C4D8F35ADB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B4A4DE4A-F8EF-47D5-8C37-A9021C2BB6A3}"/>
              </a:ext>
            </a:extLst>
          </p:cNvPr>
          <p:cNvSpPr/>
          <p:nvPr userDrawn="1"/>
        </p:nvSpPr>
        <p:spPr>
          <a:xfrm>
            <a:off x="3536950" y="4535901"/>
            <a:ext cx="5118100" cy="12566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5986956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7D5506EE-1026-4F35-9ACC-BD05BE0F9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9D1554E-7EF2-44AC-BA44-70A2B54D9DB9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B7696E5F-8D95-4450-AE52-5438E6EDE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999B2253-74CC-409E-BEB0-F8EFCFCB5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5560409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1346200"/>
            <a:ext cx="2448033" cy="4530725"/>
          </a:xfrm>
        </p:spPr>
        <p:txBody>
          <a:bodyPr vert="eaVert"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1092200" y="1346200"/>
            <a:ext cx="7480300" cy="4530723"/>
          </a:xfrm>
        </p:spPr>
        <p:txBody>
          <a:bodyPr vert="eaVert" lIns="45720" tIns="0" rIns="45720" bIns="0"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F33D6B0-F070-45C4-A472-19F432BE3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C82CFE1-3316-4B70-89C0-454FCB2AAF53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9975399F-DAB2-410D-967F-ED17E6F7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F762A46F-6BE5-4D12-9412-5CA7672E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6B443CC6-CDCA-4595-ADAE-DCB961FF1A8E}"/>
              </a:ext>
            </a:extLst>
          </p:cNvPr>
          <p:cNvSpPr/>
          <p:nvPr userDrawn="1"/>
        </p:nvSpPr>
        <p:spPr>
          <a:xfrm rot="16200000">
            <a:off x="8871481" y="-146580"/>
            <a:ext cx="1036320" cy="13294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940687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arallelogramma 14">
            <a:extLst>
              <a:ext uri="{FF2B5EF4-FFF2-40B4-BE49-F238E27FC236}">
                <a16:creationId xmlns:a16="http://schemas.microsoft.com/office/drawing/2014/main" id="{D20796F3-5674-4AF5-9623-575731F82E52}"/>
              </a:ext>
            </a:extLst>
          </p:cNvPr>
          <p:cNvSpPr/>
          <p:nvPr userDrawn="1"/>
        </p:nvSpPr>
        <p:spPr>
          <a:xfrm>
            <a:off x="46672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it-IT" noProof="0" dirty="0"/>
              <a:t>Fare clic per modificare lo stile del titolo dello schema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216548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 rtl="0"/>
            <a:r>
              <a:rPr lang="it-IT" noProof="0" dirty="0"/>
              <a:t>Fare clic per modificare gli stili del testo dello schema</a:t>
            </a:r>
          </a:p>
          <a:p>
            <a:pPr lvl="1" rtl="0"/>
            <a:r>
              <a:rPr lang="it-IT" noProof="0" dirty="0"/>
              <a:t>Secondo livello</a:t>
            </a:r>
          </a:p>
          <a:p>
            <a:pPr lvl="2" rtl="0"/>
            <a:r>
              <a:rPr lang="it-IT" noProof="0" dirty="0"/>
              <a:t>Terzo livello</a:t>
            </a:r>
          </a:p>
          <a:p>
            <a:pPr lvl="3" rtl="0"/>
            <a:r>
              <a:rPr lang="it-IT" noProof="0" dirty="0"/>
              <a:t>Quarto livello</a:t>
            </a:r>
          </a:p>
          <a:p>
            <a:pPr lvl="4" rtl="0"/>
            <a:r>
              <a:rPr lang="it-IT" noProof="0" dirty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68341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2CA46E8E-89D0-493E-ABBF-B63A9C819C41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10375670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0F25E55C-1C16-46C6-B789-A4B2BCEF8F86}"/>
              </a:ext>
            </a:extLst>
          </p:cNvPr>
          <p:cNvSpPr/>
          <p:nvPr userDrawn="1"/>
        </p:nvSpPr>
        <p:spPr>
          <a:xfrm>
            <a:off x="0" y="1011981"/>
            <a:ext cx="1036320" cy="685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690285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18" r:id="rId2"/>
    <p:sldLayoutId id="2147483707" r:id="rId3"/>
    <p:sldLayoutId id="2147483708" r:id="rId4"/>
    <p:sldLayoutId id="2147483719" r:id="rId5"/>
    <p:sldLayoutId id="2147483709" r:id="rId6"/>
    <p:sldLayoutId id="2147483716" r:id="rId7"/>
    <p:sldLayoutId id="2147483710" r:id="rId8"/>
    <p:sldLayoutId id="2147483711" r:id="rId9"/>
    <p:sldLayoutId id="2147483712" r:id="rId10"/>
    <p:sldLayoutId id="2147483727" r:id="rId11"/>
    <p:sldLayoutId id="2147483720" r:id="rId12"/>
    <p:sldLayoutId id="2147483721" r:id="rId13"/>
    <p:sldLayoutId id="2147483725" r:id="rId14"/>
    <p:sldLayoutId id="2147483726" r:id="rId15"/>
    <p:sldLayoutId id="2147483722" r:id="rId16"/>
    <p:sldLayoutId id="2147483723" r:id="rId17"/>
    <p:sldLayoutId id="2147483715" r:id="rId18"/>
    <p:sldLayoutId id="2147483713" r:id="rId19"/>
    <p:sldLayoutId id="2147483714" r:id="rId20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kern="1200" spc="-50" baseline="0">
          <a:solidFill>
            <a:schemeClr val="tx1">
              <a:lumMod val="75000"/>
              <a:lumOff val="25000"/>
            </a:schemeClr>
          </a:solidFill>
          <a:latin typeface="+mn-lt"/>
          <a:ea typeface="+mj-ea"/>
          <a:cs typeface="+mj-cs"/>
        </a:defRPr>
      </a:lvl1pPr>
    </p:titleStyle>
    <p:bodyStyle>
      <a:lvl1pPr marL="266700" indent="-266700" algn="l" defTabSz="914400" rtl="0" eaLnBrk="1" latinLnBrk="0" hangingPunct="1">
        <a:lnSpc>
          <a:spcPct val="10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Wingdings" panose="05000000000000000000" pitchFamily="2" charset="2"/>
        <a:buChar char="§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87" userDrawn="1">
          <p15:clr>
            <a:srgbClr val="F26B43"/>
          </p15:clr>
        </p15:guide>
        <p15:guide id="2" pos="688" userDrawn="1">
          <p15:clr>
            <a:srgbClr val="F26B43"/>
          </p15:clr>
        </p15:guide>
        <p15:guide id="3" pos="7038" userDrawn="1">
          <p15:clr>
            <a:srgbClr val="F26B43"/>
          </p15:clr>
        </p15:guide>
        <p15:guide id="4" orient="horz" pos="3702" userDrawn="1">
          <p15:clr>
            <a:srgbClr val="F26B43"/>
          </p15:clr>
        </p15:guide>
        <p15:guide id="5" orient="horz" pos="406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8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3.sv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7F1CCB64-8231-435F-87C9-78C908E393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10990" y="629393"/>
            <a:ext cx="5062451" cy="2050788"/>
          </a:xfrm>
        </p:spPr>
        <p:txBody>
          <a:bodyPr>
            <a:normAutofit/>
          </a:bodyPr>
          <a:lstStyle/>
          <a:p>
            <a:r>
              <a:rPr lang="it-IT" sz="2800" dirty="0"/>
              <a:t>Algoritmo di valutazione endocrinologica in pazienti con pregressa acromegalia candidati a chirurgia bariatrica: un </a:t>
            </a:r>
            <a:r>
              <a:rPr lang="it-IT" sz="2800" i="1" dirty="0"/>
              <a:t>clinical </a:t>
            </a:r>
            <a:r>
              <a:rPr lang="it-IT" sz="2800" i="1" dirty="0" err="1"/>
              <a:t>decision</a:t>
            </a:r>
            <a:r>
              <a:rPr lang="it-IT" sz="2800" i="1" dirty="0"/>
              <a:t> report</a:t>
            </a:r>
          </a:p>
        </p:txBody>
      </p:sp>
      <p:sp>
        <p:nvSpPr>
          <p:cNvPr id="4" name="Sottotitolo 3">
            <a:extLst>
              <a:ext uri="{FF2B5EF4-FFF2-40B4-BE49-F238E27FC236}">
                <a16:creationId xmlns:a16="http://schemas.microsoft.com/office/drawing/2014/main" id="{91A9603A-D223-47EF-B35B-86424F3280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10990" y="4508500"/>
            <a:ext cx="6176210" cy="1279652"/>
          </a:xfrm>
        </p:spPr>
        <p:txBody>
          <a:bodyPr>
            <a:noAutofit/>
          </a:bodyPr>
          <a:lstStyle/>
          <a:p>
            <a:r>
              <a:rPr lang="it-IT" sz="1800" cap="none" dirty="0"/>
              <a:t>Dott.ssa Rossella Tozzi, MD , PhD </a:t>
            </a:r>
          </a:p>
          <a:p>
            <a:r>
              <a:rPr lang="it-IT" sz="1800" b="0" cap="none" dirty="0"/>
              <a:t>UOC Endocrinologia e Diabetologia</a:t>
            </a:r>
          </a:p>
          <a:p>
            <a:r>
              <a:rPr lang="it-IT" sz="1800" b="0" cap="none" dirty="0"/>
              <a:t>Fondazione Pol. Univ. Campus Bio-Medico, Roma</a:t>
            </a:r>
          </a:p>
        </p:txBody>
      </p:sp>
    </p:spTree>
    <p:extLst>
      <p:ext uri="{BB962C8B-B14F-4D97-AF65-F5344CB8AC3E}">
        <p14:creationId xmlns:p14="http://schemas.microsoft.com/office/powerpoint/2010/main" val="471150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9C6961-F3CE-8605-32E4-AD6FDBB106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D472727D-90B6-DEAA-89E4-CC547FA2D767}"/>
              </a:ext>
            </a:extLst>
          </p:cNvPr>
          <p:cNvSpPr txBox="1"/>
          <p:nvPr/>
        </p:nvSpPr>
        <p:spPr>
          <a:xfrm>
            <a:off x="285135" y="219141"/>
            <a:ext cx="77177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CASO CLINICO : STEFANIA, 57 ANNI candidata a intervento di Sleeve </a:t>
            </a:r>
            <a:r>
              <a:rPr lang="it-IT" dirty="0" err="1"/>
              <a:t>gastrectomy</a:t>
            </a:r>
            <a:endParaRPr lang="it-IT" dirty="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482B386A-5A50-966A-1A4A-5C7AF0481DDF}"/>
              </a:ext>
            </a:extLst>
          </p:cNvPr>
          <p:cNvSpPr txBox="1"/>
          <p:nvPr/>
        </p:nvSpPr>
        <p:spPr>
          <a:xfrm>
            <a:off x="1312606" y="1474839"/>
            <a:ext cx="33480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Obesità di III grado BMI 41 Kg/m</a:t>
            </a:r>
            <a:r>
              <a:rPr lang="it-IT" baseline="30000" dirty="0"/>
              <a:t>2</a:t>
            </a:r>
            <a:endParaRPr lang="it-IT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4C22E05E-9C56-44C5-4727-4D65FB27FAD2}"/>
              </a:ext>
            </a:extLst>
          </p:cNvPr>
          <p:cNvSpPr txBox="1"/>
          <p:nvPr/>
        </p:nvSpPr>
        <p:spPr>
          <a:xfrm>
            <a:off x="1312606" y="1844171"/>
            <a:ext cx="2372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Peso 130 kg , h 178 cm 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9BC5A9E5-4478-015A-D251-9F07A34A98F0}"/>
              </a:ext>
            </a:extLst>
          </p:cNvPr>
          <p:cNvSpPr txBox="1"/>
          <p:nvPr/>
        </p:nvSpPr>
        <p:spPr>
          <a:xfrm>
            <a:off x="7528275" y="3649402"/>
            <a:ext cx="4508735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/>
              <a:t>Terapia in atto</a:t>
            </a:r>
            <a:r>
              <a:rPr lang="it-IT" dirty="0"/>
              <a:t>: </a:t>
            </a:r>
          </a:p>
          <a:p>
            <a:r>
              <a:rPr lang="it-IT" dirty="0"/>
              <a:t>Metformina a lento rilascio 1000 mg + 500 mg</a:t>
            </a:r>
          </a:p>
          <a:p>
            <a:r>
              <a:rPr lang="it-IT" dirty="0" err="1"/>
              <a:t>Levotiroxina</a:t>
            </a:r>
            <a:r>
              <a:rPr lang="it-IT" dirty="0"/>
              <a:t> 100 </a:t>
            </a:r>
            <a:r>
              <a:rPr lang="it-IT" dirty="0" err="1"/>
              <a:t>mcg</a:t>
            </a:r>
            <a:r>
              <a:rPr lang="it-IT" dirty="0"/>
              <a:t>: 1 </a:t>
            </a:r>
            <a:r>
              <a:rPr lang="it-IT" dirty="0" err="1"/>
              <a:t>cp</a:t>
            </a:r>
            <a:r>
              <a:rPr lang="it-IT" dirty="0"/>
              <a:t> al giorno</a:t>
            </a:r>
          </a:p>
          <a:p>
            <a:r>
              <a:rPr lang="it-IT" dirty="0"/>
              <a:t>Colecalciferolo 25.000 UI: 1 </a:t>
            </a:r>
            <a:r>
              <a:rPr lang="it-IT" dirty="0" err="1"/>
              <a:t>fl</a:t>
            </a:r>
            <a:r>
              <a:rPr lang="it-IT" dirty="0"/>
              <a:t> ogni 15 giorni </a:t>
            </a:r>
          </a:p>
          <a:p>
            <a:r>
              <a:rPr lang="it-IT" dirty="0"/>
              <a:t>Pantoprazolo 40 mg 1 </a:t>
            </a:r>
            <a:r>
              <a:rPr lang="it-IT" dirty="0" err="1"/>
              <a:t>cp</a:t>
            </a:r>
            <a:r>
              <a:rPr lang="it-IT" dirty="0"/>
              <a:t> al </a:t>
            </a:r>
            <a:r>
              <a:rPr lang="it-IT" dirty="0" err="1"/>
              <a:t>gioro</a:t>
            </a:r>
            <a:endParaRPr lang="it-IT" dirty="0"/>
          </a:p>
          <a:p>
            <a:r>
              <a:rPr lang="it-IT" dirty="0" err="1"/>
              <a:t>Venlafaxina</a:t>
            </a:r>
            <a:r>
              <a:rPr lang="it-IT" dirty="0"/>
              <a:t> 37.5 mg 11 </a:t>
            </a:r>
            <a:r>
              <a:rPr lang="it-IT" dirty="0" err="1"/>
              <a:t>cp</a:t>
            </a:r>
            <a:r>
              <a:rPr lang="it-IT" dirty="0"/>
              <a:t> al giorno</a:t>
            </a:r>
          </a:p>
          <a:p>
            <a:r>
              <a:rPr lang="it-IT" dirty="0"/>
              <a:t>C-PAP</a:t>
            </a:r>
          </a:p>
          <a:p>
            <a:r>
              <a:rPr lang="it-IT" dirty="0" err="1"/>
              <a:t>Olmesartan</a:t>
            </a:r>
            <a:r>
              <a:rPr lang="it-IT" dirty="0"/>
              <a:t>/HCT  5/25 mg , 1 </a:t>
            </a:r>
            <a:r>
              <a:rPr lang="it-IT" dirty="0" err="1"/>
              <a:t>cp</a:t>
            </a:r>
            <a:r>
              <a:rPr lang="it-IT" dirty="0"/>
              <a:t> al giorno</a:t>
            </a:r>
          </a:p>
        </p:txBody>
      </p:sp>
      <p:pic>
        <p:nvPicPr>
          <p:cNvPr id="11" name="Elemento grafico 10" descr="Scala con riempimento a tinta unita">
            <a:extLst>
              <a:ext uri="{FF2B5EF4-FFF2-40B4-BE49-F238E27FC236}">
                <a16:creationId xmlns:a16="http://schemas.microsoft.com/office/drawing/2014/main" id="{7D50ABAA-71C0-0A25-7D19-99A56B055A3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98206" y="1386971"/>
            <a:ext cx="914400" cy="914400"/>
          </a:xfrm>
          <a:prstGeom prst="rect">
            <a:avLst/>
          </a:prstGeom>
        </p:spPr>
      </p:pic>
      <p:pic>
        <p:nvPicPr>
          <p:cNvPr id="13" name="Elemento grafico 12" descr="Appunti con riempimento a tinta unita">
            <a:extLst>
              <a:ext uri="{FF2B5EF4-FFF2-40B4-BE49-F238E27FC236}">
                <a16:creationId xmlns:a16="http://schemas.microsoft.com/office/drawing/2014/main" id="{7348CE34-0928-C39F-5E29-6342FA98D2E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553200" y="1278536"/>
            <a:ext cx="914400" cy="914400"/>
          </a:xfrm>
          <a:prstGeom prst="rect">
            <a:avLst/>
          </a:prstGeom>
        </p:spPr>
      </p:pic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4B04A3CF-B916-694B-6300-089CEF281FA5}"/>
              </a:ext>
            </a:extLst>
          </p:cNvPr>
          <p:cNvSpPr txBox="1"/>
          <p:nvPr/>
        </p:nvSpPr>
        <p:spPr>
          <a:xfrm>
            <a:off x="7528275" y="1314738"/>
            <a:ext cx="321514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Alterata glicemia a digiuno</a:t>
            </a:r>
          </a:p>
          <a:p>
            <a:r>
              <a:rPr lang="it-IT" dirty="0"/>
              <a:t>Deflessione del tono dell’umore</a:t>
            </a:r>
          </a:p>
          <a:p>
            <a:r>
              <a:rPr lang="it-IT" dirty="0"/>
              <a:t>Tiroidite di Hashimoto</a:t>
            </a:r>
          </a:p>
          <a:p>
            <a:r>
              <a:rPr lang="it-IT" dirty="0"/>
              <a:t>OSAS</a:t>
            </a:r>
          </a:p>
          <a:p>
            <a:r>
              <a:rPr lang="it-IT" b="1" dirty="0">
                <a:solidFill>
                  <a:srgbClr val="FF0000"/>
                </a:solidFill>
              </a:rPr>
              <a:t>Adenoma ipofisario </a:t>
            </a:r>
          </a:p>
          <a:p>
            <a:r>
              <a:rPr lang="it-IT" dirty="0"/>
              <a:t>Ipertensione arteriosa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B5FB6855-252C-5723-8C0D-534CB621F19D}"/>
              </a:ext>
            </a:extLst>
          </p:cNvPr>
          <p:cNvSpPr txBox="1"/>
          <p:nvPr/>
        </p:nvSpPr>
        <p:spPr>
          <a:xfrm>
            <a:off x="398206" y="3372403"/>
            <a:ext cx="648017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A 18 anni peso 67 kg. </a:t>
            </a:r>
          </a:p>
          <a:p>
            <a:r>
              <a:rPr lang="it-IT" dirty="0"/>
              <a:t>A 23 anni peso raggiunto riferito 120 kg. </a:t>
            </a:r>
          </a:p>
          <a:p>
            <a:r>
              <a:rPr lang="it-IT" dirty="0"/>
              <a:t>Nel 2003 peso 114 kg. Peso massimo raggiunto 135 kg nel 2017.</a:t>
            </a:r>
          </a:p>
          <a:p>
            <a:endParaRPr lang="it-IT" dirty="0"/>
          </a:p>
          <a:p>
            <a:r>
              <a:rPr lang="it-IT" dirty="0"/>
              <a:t>Riferisce stabile negli ultimi 6 anni. </a:t>
            </a:r>
          </a:p>
          <a:p>
            <a:r>
              <a:rPr lang="it-IT" dirty="0"/>
              <a:t>Riferisce massimo calo ponderale di 7 kg in un anno dieta seguita da nutrizionista. </a:t>
            </a:r>
          </a:p>
          <a:p>
            <a:r>
              <a:rPr lang="it-IT" dirty="0"/>
              <a:t>Riferisce di aver seguito altre diete senza beneficio</a:t>
            </a:r>
          </a:p>
          <a:p>
            <a:endParaRPr lang="it-IT" dirty="0"/>
          </a:p>
        </p:txBody>
      </p:sp>
      <p:pic>
        <p:nvPicPr>
          <p:cNvPr id="18" name="Elemento grafico 17" descr="Modifiche e adattamento contorno">
            <a:extLst>
              <a:ext uri="{FF2B5EF4-FFF2-40B4-BE49-F238E27FC236}">
                <a16:creationId xmlns:a16="http://schemas.microsoft.com/office/drawing/2014/main" id="{69F2B8F3-4571-0C22-550D-4E5C230043D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10007" y="2915203"/>
            <a:ext cx="914400" cy="914400"/>
          </a:xfrm>
          <a:prstGeom prst="rect">
            <a:avLst/>
          </a:prstGeom>
        </p:spPr>
      </p:pic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E058A5C3-2FAF-CE64-BD7F-590223AA5C77}"/>
              </a:ext>
            </a:extLst>
          </p:cNvPr>
          <p:cNvSpPr txBox="1"/>
          <p:nvPr/>
        </p:nvSpPr>
        <p:spPr>
          <a:xfrm>
            <a:off x="529035" y="2253580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2021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D6D339D7-719B-53AE-72E4-F9622D2958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68465" y="89338"/>
            <a:ext cx="3975100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6462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2A84E271-135C-954D-3835-56E76400883B}"/>
              </a:ext>
            </a:extLst>
          </p:cNvPr>
          <p:cNvSpPr txBox="1"/>
          <p:nvPr/>
        </p:nvSpPr>
        <p:spPr>
          <a:xfrm>
            <a:off x="510639" y="2918925"/>
            <a:ext cx="53610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/>
              <a:t>CAUSE ENDOCRINOLOGICHE DI OBESITA’ SECONDARIA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16303E6F-46C1-0843-B6E0-F7B158A3E1BF}"/>
              </a:ext>
            </a:extLst>
          </p:cNvPr>
          <p:cNvSpPr txBox="1"/>
          <p:nvPr/>
        </p:nvSpPr>
        <p:spPr>
          <a:xfrm>
            <a:off x="626096" y="957952"/>
            <a:ext cx="41207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/>
              <a:t>VALUTAZIONE MULTIDISCIPLINARE </a:t>
            </a:r>
          </a:p>
        </p:txBody>
      </p:sp>
      <p:graphicFrame>
        <p:nvGraphicFramePr>
          <p:cNvPr id="6" name="Tabella 5">
            <a:extLst>
              <a:ext uri="{FF2B5EF4-FFF2-40B4-BE49-F238E27FC236}">
                <a16:creationId xmlns:a16="http://schemas.microsoft.com/office/drawing/2014/main" id="{95B4618D-042E-B8A9-B381-5D59A089ED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8920182"/>
              </p:ext>
            </p:extLst>
          </p:nvPr>
        </p:nvGraphicFramePr>
        <p:xfrm>
          <a:off x="415636" y="3569743"/>
          <a:ext cx="5259449" cy="296672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5259449">
                  <a:extLst>
                    <a:ext uri="{9D8B030D-6E8A-4147-A177-3AD203B41FA5}">
                      <a16:colId xmlns:a16="http://schemas.microsoft.com/office/drawing/2014/main" val="25790347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it-IT" dirty="0"/>
                        <a:t>FORME IPOFISARIE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7552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/>
                        <a:t>Morbo di Cushing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7526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/>
                        <a:t>Deficit di GH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51647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/>
                        <a:t>Ipopituitarismo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9933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/>
                        <a:t>Ipotiroidismo secondario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2844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/>
                        <a:t>Ipopituitarismo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9755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b="1" dirty="0">
                          <a:solidFill>
                            <a:srgbClr val="FF0000"/>
                          </a:solidFill>
                        </a:rPr>
                        <a:t>Acromegalia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8601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/>
                        <a:t>Ipogonadismo ipogonadotropo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8147299"/>
                  </a:ext>
                </a:extLst>
              </a:tr>
            </a:tbl>
          </a:graphicData>
        </a:graphic>
      </p:graphicFrame>
      <p:graphicFrame>
        <p:nvGraphicFramePr>
          <p:cNvPr id="7" name="Tabella 6">
            <a:extLst>
              <a:ext uri="{FF2B5EF4-FFF2-40B4-BE49-F238E27FC236}">
                <a16:creationId xmlns:a16="http://schemas.microsoft.com/office/drawing/2014/main" id="{27EBD068-DFE1-21D2-CA63-50AA97CE97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5278064"/>
              </p:ext>
            </p:extLst>
          </p:nvPr>
        </p:nvGraphicFramePr>
        <p:xfrm>
          <a:off x="6757059" y="3569743"/>
          <a:ext cx="4661724" cy="249428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661724">
                  <a:extLst>
                    <a:ext uri="{9D8B030D-6E8A-4147-A177-3AD203B41FA5}">
                      <a16:colId xmlns:a16="http://schemas.microsoft.com/office/drawing/2014/main" val="14520263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it-IT" dirty="0"/>
                        <a:t>ALTRE FORME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8235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/>
                        <a:t>Sindrome di Cushing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1262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/>
                        <a:t>Ipotiroidismo primitivo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7790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/>
                        <a:t>Ipogonadismo primitivo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6570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/>
                        <a:t>Insulinoma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5153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dirty="0"/>
                        <a:t>PMOS (</a:t>
                      </a:r>
                      <a:r>
                        <a:rPr lang="it-IT" dirty="0" err="1"/>
                        <a:t>Polyendocrine</a:t>
                      </a:r>
                      <a:r>
                        <a:rPr lang="it-IT" dirty="0"/>
                        <a:t> </a:t>
                      </a:r>
                      <a:r>
                        <a:rPr lang="it-IT" dirty="0" err="1"/>
                        <a:t>Metabolic</a:t>
                      </a:r>
                      <a:r>
                        <a:rPr lang="it-IT" dirty="0"/>
                        <a:t> </a:t>
                      </a:r>
                      <a:r>
                        <a:rPr lang="it-IT" dirty="0" err="1"/>
                        <a:t>Ovarian</a:t>
                      </a:r>
                      <a:r>
                        <a:rPr lang="it-IT" dirty="0"/>
                        <a:t> </a:t>
                      </a:r>
                      <a:r>
                        <a:rPr lang="it-IT" dirty="0" err="1"/>
                        <a:t>Syndrome</a:t>
                      </a:r>
                      <a:endParaRPr lang="it-I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8273694"/>
                  </a:ext>
                </a:extLst>
              </a:tr>
            </a:tbl>
          </a:graphicData>
        </a:graphic>
      </p:graphicFrame>
      <p:sp>
        <p:nvSpPr>
          <p:cNvPr id="9" name="CasellaDiTesto 8">
            <a:extLst>
              <a:ext uri="{FF2B5EF4-FFF2-40B4-BE49-F238E27FC236}">
                <a16:creationId xmlns:a16="http://schemas.microsoft.com/office/drawing/2014/main" id="{671C0FC6-2355-5BFB-D3E8-05A9B37A8410}"/>
              </a:ext>
            </a:extLst>
          </p:cNvPr>
          <p:cNvSpPr txBox="1"/>
          <p:nvPr/>
        </p:nvSpPr>
        <p:spPr>
          <a:xfrm>
            <a:off x="8049068" y="930829"/>
            <a:ext cx="3277781" cy="8581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/>
              <a:t>CONSULENZA ENDOCRINOLOGICA</a:t>
            </a:r>
          </a:p>
        </p:txBody>
      </p:sp>
      <p:sp>
        <p:nvSpPr>
          <p:cNvPr id="10" name="Freccia destra 9">
            <a:extLst>
              <a:ext uri="{FF2B5EF4-FFF2-40B4-BE49-F238E27FC236}">
                <a16:creationId xmlns:a16="http://schemas.microsoft.com/office/drawing/2014/main" id="{974CB01C-3A6F-4049-1317-F420A418075B}"/>
              </a:ext>
            </a:extLst>
          </p:cNvPr>
          <p:cNvSpPr/>
          <p:nvPr/>
        </p:nvSpPr>
        <p:spPr>
          <a:xfrm>
            <a:off x="3408546" y="1334170"/>
            <a:ext cx="4339920" cy="45477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43DE872B-8FE8-F694-6590-FD269F5A1F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2260" y="1788949"/>
            <a:ext cx="3644900" cy="48768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212259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042510-21A0-1D14-5AA7-52A3B509B2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ma 5">
            <a:extLst>
              <a:ext uri="{FF2B5EF4-FFF2-40B4-BE49-F238E27FC236}">
                <a16:creationId xmlns:a16="http://schemas.microsoft.com/office/drawing/2014/main" id="{707DEE9B-CE2F-B0E0-FFD6-66A284F4999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7558691"/>
              </p:ext>
            </p:extLst>
          </p:nvPr>
        </p:nvGraphicFramePr>
        <p:xfrm>
          <a:off x="527665" y="731409"/>
          <a:ext cx="9014542" cy="61383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CasellaDiTesto 6">
            <a:extLst>
              <a:ext uri="{FF2B5EF4-FFF2-40B4-BE49-F238E27FC236}">
                <a16:creationId xmlns:a16="http://schemas.microsoft.com/office/drawing/2014/main" id="{8627174B-ECC9-EA8E-2E49-9D9C35FBAA25}"/>
              </a:ext>
            </a:extLst>
          </p:cNvPr>
          <p:cNvSpPr txBox="1"/>
          <p:nvPr/>
        </p:nvSpPr>
        <p:spPr>
          <a:xfrm>
            <a:off x="4763103" y="165668"/>
            <a:ext cx="27080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solidFill>
                  <a:schemeClr val="accent5">
                    <a:lumMod val="75000"/>
                  </a:schemeClr>
                </a:solidFill>
              </a:rPr>
              <a:t>Anamnesi</a:t>
            </a:r>
            <a:r>
              <a:rPr lang="it-IT" dirty="0"/>
              <a:t> </a:t>
            </a:r>
            <a:r>
              <a:rPr lang="it-IT" b="1" dirty="0">
                <a:solidFill>
                  <a:schemeClr val="accent5">
                    <a:lumMod val="75000"/>
                  </a:schemeClr>
                </a:solidFill>
              </a:rPr>
              <a:t>endocrinologica</a:t>
            </a:r>
          </a:p>
        </p:txBody>
      </p:sp>
    </p:spTree>
    <p:extLst>
      <p:ext uri="{BB962C8B-B14F-4D97-AF65-F5344CB8AC3E}">
        <p14:creationId xmlns:p14="http://schemas.microsoft.com/office/powerpoint/2010/main" val="39415981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67DE9E-9A69-0C2F-041A-0628711E3E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050C01DE-2B09-5035-42C1-6612F38C54CF}"/>
              </a:ext>
            </a:extLst>
          </p:cNvPr>
          <p:cNvSpPr txBox="1"/>
          <p:nvPr/>
        </p:nvSpPr>
        <p:spPr>
          <a:xfrm>
            <a:off x="438613" y="356068"/>
            <a:ext cx="109408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b="1" dirty="0">
                <a:solidFill>
                  <a:schemeClr val="accent5">
                    <a:lumMod val="75000"/>
                  </a:schemeClr>
                </a:solidFill>
              </a:rPr>
              <a:t>WORK-UP ENDOCRINOLOGICO PER IDONEITA’ A CHIRURGIA BARIATRICA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BB1F7617-526D-4A78-893E-6290C0FEB6AD}"/>
              </a:ext>
            </a:extLst>
          </p:cNvPr>
          <p:cNvSpPr txBox="1"/>
          <p:nvPr/>
        </p:nvSpPr>
        <p:spPr>
          <a:xfrm>
            <a:off x="6300766" y="1034236"/>
            <a:ext cx="5427407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it-IT" b="1" dirty="0"/>
              <a:t>Asse </a:t>
            </a:r>
            <a:r>
              <a:rPr lang="it-IT" b="1" dirty="0" err="1"/>
              <a:t>ipofisaro</a:t>
            </a:r>
            <a:r>
              <a:rPr lang="it-IT" b="1" dirty="0"/>
              <a:t> : </a:t>
            </a:r>
          </a:p>
          <a:p>
            <a:pPr>
              <a:buNone/>
            </a:pPr>
            <a:r>
              <a:rPr lang="it-IT" dirty="0"/>
              <a:t>PRL 11 ng/ml (&lt;20)</a:t>
            </a:r>
          </a:p>
          <a:p>
            <a:pPr>
              <a:buNone/>
            </a:pPr>
            <a:r>
              <a:rPr lang="it-IT" dirty="0"/>
              <a:t>Asse gonadotropo come da </a:t>
            </a:r>
            <a:r>
              <a:rPr lang="it-IT"/>
              <a:t>stato menopausale</a:t>
            </a:r>
            <a:endParaRPr lang="it-IT" dirty="0"/>
          </a:p>
          <a:p>
            <a:pPr>
              <a:buNone/>
            </a:pPr>
            <a:r>
              <a:rPr lang="it-IT" dirty="0"/>
              <a:t>GH 0.51 ng/ml (&lt;8), IGF-1 152.8 ng/ml (&lt;199), </a:t>
            </a:r>
          </a:p>
          <a:p>
            <a:pPr>
              <a:buNone/>
            </a:pPr>
            <a:r>
              <a:rPr lang="it-IT" dirty="0"/>
              <a:t>TSH </a:t>
            </a:r>
            <a:r>
              <a:rPr lang="it-IT" dirty="0" err="1"/>
              <a:t>mUI</a:t>
            </a:r>
            <a:r>
              <a:rPr lang="it-IT" dirty="0"/>
              <a:t>/ml 1.19 FT3 3.2 </a:t>
            </a:r>
            <a:r>
              <a:rPr lang="it-IT" dirty="0" err="1"/>
              <a:t>pg</a:t>
            </a:r>
            <a:r>
              <a:rPr lang="it-IT" dirty="0"/>
              <a:t>/ml (1.8-4.5), FT4 9.05 </a:t>
            </a:r>
            <a:r>
              <a:rPr lang="it-IT" dirty="0" err="1"/>
              <a:t>pmol</a:t>
            </a:r>
            <a:r>
              <a:rPr lang="it-IT" dirty="0"/>
              <a:t>/l (6.1-11.2)</a:t>
            </a:r>
          </a:p>
          <a:p>
            <a:pPr>
              <a:buNone/>
            </a:pPr>
            <a:r>
              <a:rPr lang="it-IT" dirty="0"/>
              <a:t>ACTH 20 </a:t>
            </a:r>
            <a:r>
              <a:rPr lang="it-IT" dirty="0" err="1"/>
              <a:t>pg</a:t>
            </a:r>
            <a:r>
              <a:rPr lang="it-IT" dirty="0"/>
              <a:t>/ml </a:t>
            </a:r>
            <a:r>
              <a:rPr lang="it-IT" b="1" dirty="0"/>
              <a:t>,  </a:t>
            </a:r>
            <a:r>
              <a:rPr lang="it-IT" i="1" dirty="0"/>
              <a:t>cortisolo 5 </a:t>
            </a:r>
            <a:r>
              <a:rPr lang="it-IT" i="1" dirty="0" err="1"/>
              <a:t>mcg</a:t>
            </a:r>
            <a:r>
              <a:rPr lang="it-IT" i="1" dirty="0"/>
              <a:t>/</a:t>
            </a:r>
            <a:r>
              <a:rPr lang="it-IT" i="1" dirty="0" err="1"/>
              <a:t>dL</a:t>
            </a:r>
            <a:endParaRPr lang="it-IT" i="1" dirty="0"/>
          </a:p>
        </p:txBody>
      </p:sp>
      <p:graphicFrame>
        <p:nvGraphicFramePr>
          <p:cNvPr id="9" name="Diagramma 8">
            <a:extLst>
              <a:ext uri="{FF2B5EF4-FFF2-40B4-BE49-F238E27FC236}">
                <a16:creationId xmlns:a16="http://schemas.microsoft.com/office/drawing/2014/main" id="{C89DB51C-3771-1DF7-A2CE-C7A37006BDE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61488833"/>
              </p:ext>
            </p:extLst>
          </p:nvPr>
        </p:nvGraphicFramePr>
        <p:xfrm>
          <a:off x="-1242142" y="811783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258BEEB8-6B2C-7D0A-24AB-5B84225ECF1E}"/>
              </a:ext>
            </a:extLst>
          </p:cNvPr>
          <p:cNvSpPr txBox="1"/>
          <p:nvPr/>
        </p:nvSpPr>
        <p:spPr>
          <a:xfrm>
            <a:off x="6328522" y="4767364"/>
            <a:ext cx="58634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Test dinamici </a:t>
            </a:r>
          </a:p>
          <a:p>
            <a:r>
              <a:rPr lang="it-IT" sz="1600" dirty="0"/>
              <a:t>Test al </a:t>
            </a:r>
            <a:r>
              <a:rPr lang="it-IT" sz="1600" dirty="0" err="1"/>
              <a:t>Synachten</a:t>
            </a:r>
            <a:r>
              <a:rPr lang="it-IT" sz="1600" dirty="0"/>
              <a:t> ( </a:t>
            </a:r>
            <a:r>
              <a:rPr lang="it-IT" sz="1600" dirty="0" err="1"/>
              <a:t>tetracosactide</a:t>
            </a:r>
            <a:r>
              <a:rPr lang="it-IT" sz="1600" dirty="0"/>
              <a:t> 250 </a:t>
            </a:r>
            <a:r>
              <a:rPr lang="it-IT" sz="1600" dirty="0" err="1"/>
              <a:t>mcg</a:t>
            </a:r>
            <a:r>
              <a:rPr lang="it-IT" sz="1600" dirty="0"/>
              <a:t>/ml e.v. </a:t>
            </a:r>
            <a:r>
              <a:rPr lang="it-IT" dirty="0"/>
              <a:t>,bolo) 0-30-60’</a:t>
            </a:r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40856582-32B1-D21D-D190-DABD66EBD13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05769" y="5442686"/>
            <a:ext cx="4310936" cy="1207062"/>
          </a:xfrm>
          <a:prstGeom prst="rect">
            <a:avLst/>
          </a:prstGeom>
          <a:ln>
            <a:solidFill>
              <a:schemeClr val="accent5"/>
            </a:solidFill>
          </a:ln>
        </p:spPr>
      </p:pic>
      <p:graphicFrame>
        <p:nvGraphicFramePr>
          <p:cNvPr id="5" name="Tabella 4">
            <a:extLst>
              <a:ext uri="{FF2B5EF4-FFF2-40B4-BE49-F238E27FC236}">
                <a16:creationId xmlns:a16="http://schemas.microsoft.com/office/drawing/2014/main" id="{88B6B4D6-AAFD-4A2F-38BE-BB68CFE491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0842791"/>
              </p:ext>
            </p:extLst>
          </p:nvPr>
        </p:nvGraphicFramePr>
        <p:xfrm>
          <a:off x="6405769" y="3417605"/>
          <a:ext cx="4973660" cy="12801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94732">
                  <a:extLst>
                    <a:ext uri="{9D8B030D-6E8A-4147-A177-3AD203B41FA5}">
                      <a16:colId xmlns:a16="http://schemas.microsoft.com/office/drawing/2014/main" val="2624438253"/>
                    </a:ext>
                  </a:extLst>
                </a:gridCol>
                <a:gridCol w="994732">
                  <a:extLst>
                    <a:ext uri="{9D8B030D-6E8A-4147-A177-3AD203B41FA5}">
                      <a16:colId xmlns:a16="http://schemas.microsoft.com/office/drawing/2014/main" val="445884817"/>
                    </a:ext>
                  </a:extLst>
                </a:gridCol>
                <a:gridCol w="994732">
                  <a:extLst>
                    <a:ext uri="{9D8B030D-6E8A-4147-A177-3AD203B41FA5}">
                      <a16:colId xmlns:a16="http://schemas.microsoft.com/office/drawing/2014/main" val="1619832366"/>
                    </a:ext>
                  </a:extLst>
                </a:gridCol>
                <a:gridCol w="994732">
                  <a:extLst>
                    <a:ext uri="{9D8B030D-6E8A-4147-A177-3AD203B41FA5}">
                      <a16:colId xmlns:a16="http://schemas.microsoft.com/office/drawing/2014/main" val="1157019992"/>
                    </a:ext>
                  </a:extLst>
                </a:gridCol>
                <a:gridCol w="994732">
                  <a:extLst>
                    <a:ext uri="{9D8B030D-6E8A-4147-A177-3AD203B41FA5}">
                      <a16:colId xmlns:a16="http://schemas.microsoft.com/office/drawing/2014/main" val="16576993"/>
                    </a:ext>
                  </a:extLst>
                </a:gridCol>
              </a:tblGrid>
              <a:tr h="20648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/>
                        <a:t>Tempo (min)</a:t>
                      </a: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it-IT" dirty="0"/>
                        <a:t>0</a:t>
                      </a: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it-IT" dirty="0"/>
                        <a:t>30</a:t>
                      </a: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it-IT" dirty="0"/>
                        <a:t>60</a:t>
                      </a: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it-IT"/>
                        <a:t>120</a:t>
                      </a: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1567014"/>
                  </a:ext>
                </a:extLst>
              </a:tr>
              <a:tr h="20648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/>
                        <a:t>GH (ng/mL)</a:t>
                      </a: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it-IT" dirty="0"/>
                        <a:t>0,7</a:t>
                      </a: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it-IT" dirty="0"/>
                        <a:t>0,6</a:t>
                      </a: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it-IT"/>
                        <a:t>0,3</a:t>
                      </a: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it-IT" i="1" dirty="0"/>
                        <a:t>1,2</a:t>
                      </a: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3208359"/>
                  </a:ext>
                </a:extLst>
              </a:tr>
            </a:tbl>
          </a:graphicData>
        </a:graphic>
      </p:graphicFrame>
      <p:sp>
        <p:nvSpPr>
          <p:cNvPr id="6" name="CasellaDiTesto 5">
            <a:extLst>
              <a:ext uri="{FF2B5EF4-FFF2-40B4-BE49-F238E27FC236}">
                <a16:creationId xmlns:a16="http://schemas.microsoft.com/office/drawing/2014/main" id="{39CE424C-90C0-3D2D-6A40-D83737F93185}"/>
              </a:ext>
            </a:extLst>
          </p:cNvPr>
          <p:cNvSpPr txBox="1"/>
          <p:nvPr/>
        </p:nvSpPr>
        <p:spPr>
          <a:xfrm>
            <a:off x="6328522" y="3060174"/>
            <a:ext cx="34131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OGTT ( 75 gr di glucosio ) per GH : 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C288BA8C-A3D0-46CC-177E-3C932A57CE3E}"/>
              </a:ext>
            </a:extLst>
          </p:cNvPr>
          <p:cNvSpPr txBox="1"/>
          <p:nvPr/>
        </p:nvSpPr>
        <p:spPr>
          <a:xfrm rot="20284884">
            <a:off x="957001" y="2770039"/>
            <a:ext cx="49043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800" b="1" dirty="0">
                <a:solidFill>
                  <a:srgbClr val="FF0000"/>
                </a:solidFill>
              </a:rPr>
              <a:t>ACROMEGALIA IN FASE REMISSIVA </a:t>
            </a:r>
          </a:p>
        </p:txBody>
      </p:sp>
    </p:spTree>
    <p:extLst>
      <p:ext uri="{BB962C8B-B14F-4D97-AF65-F5344CB8AC3E}">
        <p14:creationId xmlns:p14="http://schemas.microsoft.com/office/powerpoint/2010/main" val="1568461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3FAE0D43-90D7-4B11-0B12-0B95B9B056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" y="89604"/>
            <a:ext cx="7772400" cy="2203842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CB1A06EA-9CBD-072A-344C-1DE184C1A9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12" y="2209602"/>
            <a:ext cx="12101376" cy="1810216"/>
          </a:xfrm>
          <a:prstGeom prst="rect">
            <a:avLst/>
          </a:prstGeom>
        </p:spPr>
      </p:pic>
      <p:cxnSp>
        <p:nvCxnSpPr>
          <p:cNvPr id="9" name="Connettore dritto 8">
            <a:extLst>
              <a:ext uri="{FF2B5EF4-FFF2-40B4-BE49-F238E27FC236}">
                <a16:creationId xmlns:a16="http://schemas.microsoft.com/office/drawing/2014/main" id="{2C4F4454-4BC7-9F66-F960-866F1AE93001}"/>
              </a:ext>
            </a:extLst>
          </p:cNvPr>
          <p:cNvCxnSpPr>
            <a:cxnSpLocks/>
          </p:cNvCxnSpPr>
          <p:nvPr/>
        </p:nvCxnSpPr>
        <p:spPr>
          <a:xfrm>
            <a:off x="353194" y="3251200"/>
            <a:ext cx="1157210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ttore dritto 12">
            <a:extLst>
              <a:ext uri="{FF2B5EF4-FFF2-40B4-BE49-F238E27FC236}">
                <a16:creationId xmlns:a16="http://schemas.microsoft.com/office/drawing/2014/main" id="{4C7F55A6-7004-6477-E980-88A3C274E2A1}"/>
              </a:ext>
            </a:extLst>
          </p:cNvPr>
          <p:cNvCxnSpPr>
            <a:cxnSpLocks/>
          </p:cNvCxnSpPr>
          <p:nvPr/>
        </p:nvCxnSpPr>
        <p:spPr>
          <a:xfrm>
            <a:off x="330200" y="3479800"/>
            <a:ext cx="66357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magine 5">
            <a:extLst>
              <a:ext uri="{FF2B5EF4-FFF2-40B4-BE49-F238E27FC236}">
                <a16:creationId xmlns:a16="http://schemas.microsoft.com/office/drawing/2014/main" id="{91D07C40-5C78-99C9-8DC3-2DC90D76D8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9800" y="3789948"/>
            <a:ext cx="7772400" cy="3068052"/>
          </a:xfrm>
          <a:prstGeom prst="rect">
            <a:avLst/>
          </a:prstGeom>
        </p:spPr>
      </p:pic>
      <p:sp>
        <p:nvSpPr>
          <p:cNvPr id="7" name="Ovale 6">
            <a:extLst>
              <a:ext uri="{FF2B5EF4-FFF2-40B4-BE49-F238E27FC236}">
                <a16:creationId xmlns:a16="http://schemas.microsoft.com/office/drawing/2014/main" id="{92AE61EE-DE77-414A-659C-436FB9527A39}"/>
              </a:ext>
            </a:extLst>
          </p:cNvPr>
          <p:cNvSpPr/>
          <p:nvPr/>
        </p:nvSpPr>
        <p:spPr>
          <a:xfrm>
            <a:off x="7411313" y="5987415"/>
            <a:ext cx="2273300" cy="304801"/>
          </a:xfrm>
          <a:prstGeom prst="ellipse">
            <a:avLst/>
          </a:prstGeom>
          <a:noFill/>
          <a:ln w="571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73001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269E57-A060-E237-3E42-31060A5D63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DF1363E2-D78A-AE4A-CD18-C59A697D45A3}"/>
              </a:ext>
            </a:extLst>
          </p:cNvPr>
          <p:cNvSpPr txBox="1"/>
          <p:nvPr/>
        </p:nvSpPr>
        <p:spPr>
          <a:xfrm>
            <a:off x="422786" y="420174"/>
            <a:ext cx="8047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A Dicembre 2022 la paziente viene sottoposta ad intervento di Sleeve </a:t>
            </a:r>
            <a:r>
              <a:rPr lang="it-IT" dirty="0" err="1"/>
              <a:t>Gastrectomy</a:t>
            </a:r>
            <a:r>
              <a:rPr lang="it-IT" dirty="0"/>
              <a:t> </a:t>
            </a:r>
          </a:p>
        </p:txBody>
      </p:sp>
      <p:pic>
        <p:nvPicPr>
          <p:cNvPr id="3" name="Elemento grafico 2" descr="Scala con riempimento a tinta unita">
            <a:extLst>
              <a:ext uri="{FF2B5EF4-FFF2-40B4-BE49-F238E27FC236}">
                <a16:creationId xmlns:a16="http://schemas.microsoft.com/office/drawing/2014/main" id="{6D6A868E-855F-A40E-9945-9A14D384DB5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98206" y="1917913"/>
            <a:ext cx="914400" cy="914400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1E2EF73D-D8C6-9113-3270-159E36B8F43E}"/>
              </a:ext>
            </a:extLst>
          </p:cNvPr>
          <p:cNvSpPr txBox="1"/>
          <p:nvPr/>
        </p:nvSpPr>
        <p:spPr>
          <a:xfrm>
            <a:off x="1312606" y="2190447"/>
            <a:ext cx="46157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Peso 88 kg , h 178 cm BMI 28.7 Kg/m</a:t>
            </a:r>
            <a:r>
              <a:rPr lang="it-IT" baseline="30000" dirty="0"/>
              <a:t>2 </a:t>
            </a:r>
            <a:r>
              <a:rPr lang="it-IT" dirty="0"/>
              <a:t>- NADIR </a:t>
            </a:r>
          </a:p>
        </p:txBody>
      </p:sp>
      <p:pic>
        <p:nvPicPr>
          <p:cNvPr id="8" name="Elemento grafico 7" descr="Provette con riempimento a tinta unita">
            <a:extLst>
              <a:ext uri="{FF2B5EF4-FFF2-40B4-BE49-F238E27FC236}">
                <a16:creationId xmlns:a16="http://schemas.microsoft.com/office/drawing/2014/main" id="{E2D3FD63-9111-D4A9-CC63-B9BDAEDBECB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3457" y="3455121"/>
            <a:ext cx="914400" cy="914400"/>
          </a:xfrm>
          <a:prstGeom prst="rect">
            <a:avLst/>
          </a:prstGeom>
        </p:spPr>
      </p:pic>
      <p:pic>
        <p:nvPicPr>
          <p:cNvPr id="10" name="Elemento grafico 9" descr="Emisfero sinistro del cervello con riempimento a tinta unita">
            <a:extLst>
              <a:ext uri="{FF2B5EF4-FFF2-40B4-BE49-F238E27FC236}">
                <a16:creationId xmlns:a16="http://schemas.microsoft.com/office/drawing/2014/main" id="{9603FAA7-6F83-C5C2-DE17-7E30EFCCC5C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2786" y="4992329"/>
            <a:ext cx="914400" cy="914400"/>
          </a:xfrm>
          <a:prstGeom prst="rect">
            <a:avLst/>
          </a:prstGeom>
        </p:spPr>
      </p:pic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1C748CA5-76F3-B978-A227-0C13CF79F8C4}"/>
              </a:ext>
            </a:extLst>
          </p:cNvPr>
          <p:cNvSpPr txBox="1"/>
          <p:nvPr/>
        </p:nvSpPr>
        <p:spPr>
          <a:xfrm>
            <a:off x="422786" y="1062040"/>
            <a:ext cx="25918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solidFill>
                  <a:schemeClr val="accent5">
                    <a:lumMod val="75000"/>
                  </a:schemeClr>
                </a:solidFill>
              </a:rPr>
              <a:t>FOLLOWUP  A +3.5 ANNI 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EA71A328-6A8A-CD77-DD9A-E9DCE10DFD80}"/>
              </a:ext>
            </a:extLst>
          </p:cNvPr>
          <p:cNvSpPr txBox="1"/>
          <p:nvPr/>
        </p:nvSpPr>
        <p:spPr>
          <a:xfrm>
            <a:off x="1337186" y="3260367"/>
            <a:ext cx="522611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EE (21/06/2026 )</a:t>
            </a:r>
          </a:p>
          <a:p>
            <a:r>
              <a:rPr lang="it-IT" dirty="0"/>
              <a:t>Glicemia 88 mg/</a:t>
            </a:r>
            <a:r>
              <a:rPr lang="it-IT" dirty="0" err="1"/>
              <a:t>dL</a:t>
            </a:r>
            <a:r>
              <a:rPr lang="it-IT" dirty="0"/>
              <a:t>; HbA1c 5,7%; </a:t>
            </a:r>
          </a:p>
          <a:p>
            <a:r>
              <a:rPr lang="it-IT" dirty="0"/>
              <a:t>ACTH 23,3 </a:t>
            </a:r>
            <a:r>
              <a:rPr lang="it-IT" dirty="0" err="1"/>
              <a:t>pg</a:t>
            </a:r>
            <a:r>
              <a:rPr lang="it-IT" dirty="0"/>
              <a:t>/</a:t>
            </a:r>
            <a:r>
              <a:rPr lang="it-IT" dirty="0" err="1"/>
              <a:t>mL</a:t>
            </a:r>
            <a:r>
              <a:rPr lang="it-IT" dirty="0"/>
              <a:t>; cortisolo 344 </a:t>
            </a:r>
            <a:r>
              <a:rPr lang="it-IT" dirty="0" err="1"/>
              <a:t>nmol</a:t>
            </a:r>
            <a:r>
              <a:rPr lang="it-IT" dirty="0"/>
              <a:t>/L; </a:t>
            </a:r>
          </a:p>
          <a:p>
            <a:r>
              <a:rPr lang="it-IT" dirty="0"/>
              <a:t>IGF-1 227 ng/</a:t>
            </a:r>
            <a:r>
              <a:rPr lang="it-IT" dirty="0" err="1"/>
              <a:t>mL</a:t>
            </a:r>
            <a:r>
              <a:rPr lang="it-IT" dirty="0"/>
              <a:t> ( &lt;280); </a:t>
            </a:r>
          </a:p>
          <a:p>
            <a:r>
              <a:rPr lang="it-IT" dirty="0"/>
              <a:t>TSH 0,78 µUI/</a:t>
            </a:r>
            <a:r>
              <a:rPr lang="it-IT" dirty="0" err="1"/>
              <a:t>mL</a:t>
            </a:r>
            <a:r>
              <a:rPr lang="it-IT" dirty="0"/>
              <a:t>, FT3/FT4 nei limiti; E2 &lt;10 </a:t>
            </a:r>
            <a:r>
              <a:rPr lang="it-IT" dirty="0" err="1"/>
              <a:t>pg</a:t>
            </a:r>
            <a:r>
              <a:rPr lang="it-IT" dirty="0"/>
              <a:t>/</a:t>
            </a:r>
            <a:r>
              <a:rPr lang="it-IT" dirty="0" err="1"/>
              <a:t>mL</a:t>
            </a:r>
            <a:r>
              <a:rPr lang="it-IT" dirty="0"/>
              <a:t>; FSH 56 </a:t>
            </a:r>
            <a:r>
              <a:rPr lang="it-IT" dirty="0" err="1"/>
              <a:t>mUI</a:t>
            </a:r>
            <a:r>
              <a:rPr lang="it-IT" dirty="0"/>
              <a:t>/</a:t>
            </a:r>
            <a:r>
              <a:rPr lang="it-IT" dirty="0" err="1"/>
              <a:t>mL</a:t>
            </a:r>
            <a:r>
              <a:rPr lang="it-IT" dirty="0"/>
              <a:t>; LH 24,55 </a:t>
            </a:r>
            <a:r>
              <a:rPr lang="it-IT" dirty="0" err="1"/>
              <a:t>mUI</a:t>
            </a:r>
            <a:r>
              <a:rPr lang="it-IT" dirty="0"/>
              <a:t>/</a:t>
            </a:r>
            <a:r>
              <a:rPr lang="it-IT" dirty="0" err="1"/>
              <a:t>mL</a:t>
            </a:r>
            <a:r>
              <a:rPr lang="it-IT" dirty="0"/>
              <a:t>; PRL 12,2 ng/</a:t>
            </a:r>
            <a:r>
              <a:rPr lang="it-IT" dirty="0" err="1"/>
              <a:t>mL</a:t>
            </a:r>
            <a:r>
              <a:rPr lang="it-IT" dirty="0"/>
              <a:t>.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5F987643-E920-2DE0-0166-DE57B66C0B81}"/>
              </a:ext>
            </a:extLst>
          </p:cNvPr>
          <p:cNvSpPr txBox="1"/>
          <p:nvPr/>
        </p:nvSpPr>
        <p:spPr>
          <a:xfrm>
            <a:off x="1337186" y="5037337"/>
            <a:ext cx="52261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RMN IPOFISI con </a:t>
            </a:r>
            <a:r>
              <a:rPr lang="it-IT" dirty="0" err="1"/>
              <a:t>m.d.c</a:t>
            </a:r>
            <a:r>
              <a:rPr lang="it-IT" dirty="0"/>
              <a:t>. (marzo 2026)</a:t>
            </a:r>
          </a:p>
          <a:p>
            <a:r>
              <a:rPr lang="it-IT" dirty="0"/>
              <a:t>«</a:t>
            </a:r>
            <a:r>
              <a:rPr lang="it-IT" b="1" dirty="0" err="1"/>
              <a:t>microadenoma</a:t>
            </a:r>
            <a:r>
              <a:rPr lang="it-IT" b="1" dirty="0"/>
              <a:t> ipofisario 3 mm </a:t>
            </a:r>
            <a:r>
              <a:rPr lang="it-IT" dirty="0"/>
              <a:t>, invariato rispetto al 2022 sede ipofisaria posteriore sinistra»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B85B0570-88A1-8EA9-564B-C024912FAEE4}"/>
              </a:ext>
            </a:extLst>
          </p:cNvPr>
          <p:cNvSpPr txBox="1"/>
          <p:nvPr/>
        </p:nvSpPr>
        <p:spPr>
          <a:xfrm>
            <a:off x="514285" y="2728921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2026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53B9A644-8DFB-427C-C1DA-13E9A0C621D5}"/>
              </a:ext>
            </a:extLst>
          </p:cNvPr>
          <p:cNvSpPr txBox="1"/>
          <p:nvPr/>
        </p:nvSpPr>
        <p:spPr>
          <a:xfrm>
            <a:off x="1297857" y="6253160"/>
            <a:ext cx="50313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Non segni e sintomi indicativi di ripresa di malattia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4A946799-456E-3DD6-BD15-34052C42B9E0}"/>
              </a:ext>
            </a:extLst>
          </p:cNvPr>
          <p:cNvSpPr txBox="1"/>
          <p:nvPr/>
        </p:nvSpPr>
        <p:spPr>
          <a:xfrm>
            <a:off x="7477697" y="2106205"/>
            <a:ext cx="4313810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/>
              <a:t>Terapia in atto</a:t>
            </a:r>
            <a:r>
              <a:rPr lang="it-IT" dirty="0"/>
              <a:t>: </a:t>
            </a:r>
          </a:p>
          <a:p>
            <a:r>
              <a:rPr lang="it-IT" dirty="0"/>
              <a:t>Metformina a lento rilascio 500 mg</a:t>
            </a:r>
          </a:p>
          <a:p>
            <a:r>
              <a:rPr lang="it-IT" dirty="0" err="1"/>
              <a:t>Levotiroxina</a:t>
            </a:r>
            <a:r>
              <a:rPr lang="it-IT" dirty="0"/>
              <a:t> 88 </a:t>
            </a:r>
            <a:r>
              <a:rPr lang="it-IT" dirty="0" err="1"/>
              <a:t>mcg</a:t>
            </a:r>
            <a:r>
              <a:rPr lang="it-IT" dirty="0"/>
              <a:t>: 1 </a:t>
            </a:r>
            <a:r>
              <a:rPr lang="it-IT" dirty="0" err="1"/>
              <a:t>cp</a:t>
            </a:r>
            <a:r>
              <a:rPr lang="it-IT" dirty="0"/>
              <a:t> al giorno</a:t>
            </a:r>
          </a:p>
          <a:p>
            <a:r>
              <a:rPr lang="it-IT" dirty="0"/>
              <a:t>Colecalciferolo 25.000 UI: 1 </a:t>
            </a:r>
            <a:r>
              <a:rPr lang="it-IT" dirty="0" err="1"/>
              <a:t>fl</a:t>
            </a:r>
            <a:r>
              <a:rPr lang="it-IT" dirty="0"/>
              <a:t> ogni 15 giorni </a:t>
            </a:r>
          </a:p>
          <a:p>
            <a:r>
              <a:rPr lang="it-IT" dirty="0"/>
              <a:t>Pantoprazolo 40 mg 1 </a:t>
            </a:r>
            <a:r>
              <a:rPr lang="it-IT" dirty="0" err="1"/>
              <a:t>cp</a:t>
            </a:r>
            <a:r>
              <a:rPr lang="it-IT" dirty="0"/>
              <a:t> al </a:t>
            </a:r>
            <a:r>
              <a:rPr lang="it-IT" dirty="0" err="1"/>
              <a:t>gioro</a:t>
            </a:r>
            <a:endParaRPr lang="it-IT" dirty="0"/>
          </a:p>
          <a:p>
            <a:r>
              <a:rPr lang="it-IT" dirty="0" err="1"/>
              <a:t>Venlafaxina</a:t>
            </a:r>
            <a:r>
              <a:rPr lang="it-IT" dirty="0"/>
              <a:t> 37.5 mg 11 </a:t>
            </a:r>
            <a:r>
              <a:rPr lang="it-IT" dirty="0" err="1"/>
              <a:t>cp</a:t>
            </a:r>
            <a:r>
              <a:rPr lang="it-IT" dirty="0"/>
              <a:t> al giorno</a:t>
            </a:r>
          </a:p>
          <a:p>
            <a:r>
              <a:rPr lang="it-IT" dirty="0"/>
              <a:t>C-PAP</a:t>
            </a:r>
          </a:p>
          <a:p>
            <a:r>
              <a:rPr lang="it-IT" dirty="0" err="1"/>
              <a:t>Olmesartan</a:t>
            </a:r>
            <a:r>
              <a:rPr lang="it-IT" dirty="0"/>
              <a:t>/HCT  5/25 mg , 1 </a:t>
            </a:r>
            <a:r>
              <a:rPr lang="it-IT" dirty="0" err="1"/>
              <a:t>cp</a:t>
            </a:r>
            <a:r>
              <a:rPr lang="it-IT" dirty="0"/>
              <a:t> al giorno</a:t>
            </a:r>
          </a:p>
        </p:txBody>
      </p:sp>
    </p:spTree>
    <p:extLst>
      <p:ext uri="{BB962C8B-B14F-4D97-AF65-F5344CB8AC3E}">
        <p14:creationId xmlns:p14="http://schemas.microsoft.com/office/powerpoint/2010/main" val="42046386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B1796871-7968-F51F-8E84-A6EEBDB39A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17397757-6D4F-6A97-8C3B-0B3592B3FF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9474" y="0"/>
            <a:ext cx="6393051" cy="6858000"/>
          </a:xfrm>
          <a:prstGeom prst="rect">
            <a:avLst/>
          </a:prstGeom>
        </p:spPr>
      </p:pic>
      <p:sp>
        <p:nvSpPr>
          <p:cNvPr id="7" name="Rettangolo 6">
            <a:extLst>
              <a:ext uri="{FF2B5EF4-FFF2-40B4-BE49-F238E27FC236}">
                <a16:creationId xmlns:a16="http://schemas.microsoft.com/office/drawing/2014/main" id="{06507E98-EEFF-E2F8-B722-E6AD5A964B06}"/>
              </a:ext>
            </a:extLst>
          </p:cNvPr>
          <p:cNvSpPr/>
          <p:nvPr/>
        </p:nvSpPr>
        <p:spPr>
          <a:xfrm>
            <a:off x="3948945" y="3647773"/>
            <a:ext cx="1219200" cy="1278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9" name="Connettore diritto a freccia 8">
            <a:extLst>
              <a:ext uri="{FF2B5EF4-FFF2-40B4-BE49-F238E27FC236}">
                <a16:creationId xmlns:a16="http://schemas.microsoft.com/office/drawing/2014/main" id="{FED02C03-FDEA-B440-6039-9FCB78D844A6}"/>
              </a:ext>
            </a:extLst>
          </p:cNvPr>
          <p:cNvCxnSpPr>
            <a:cxnSpLocks/>
          </p:cNvCxnSpPr>
          <p:nvPr/>
        </p:nvCxnSpPr>
        <p:spPr>
          <a:xfrm>
            <a:off x="3923071" y="3567563"/>
            <a:ext cx="0" cy="19664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ttore dritto 12">
            <a:extLst>
              <a:ext uri="{FF2B5EF4-FFF2-40B4-BE49-F238E27FC236}">
                <a16:creationId xmlns:a16="http://schemas.microsoft.com/office/drawing/2014/main" id="{3C3C892C-D03B-0F5A-8635-C39D90A4E140}"/>
              </a:ext>
            </a:extLst>
          </p:cNvPr>
          <p:cNvCxnSpPr>
            <a:cxnSpLocks/>
          </p:cNvCxnSpPr>
          <p:nvPr/>
        </p:nvCxnSpPr>
        <p:spPr>
          <a:xfrm>
            <a:off x="5184187" y="3655017"/>
            <a:ext cx="0" cy="737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41146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F76361-CF64-004D-0D18-CAF7D98EA3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B753845F-F2DD-DCEB-5DA3-8445084CF1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0995" y="0"/>
            <a:ext cx="5710009" cy="6858000"/>
          </a:xfrm>
          <a:prstGeom prst="rect">
            <a:avLst/>
          </a:prstGeom>
        </p:spPr>
      </p:pic>
      <p:cxnSp>
        <p:nvCxnSpPr>
          <p:cNvPr id="4" name="Connettore diritto a freccia 3">
            <a:extLst>
              <a:ext uri="{FF2B5EF4-FFF2-40B4-BE49-F238E27FC236}">
                <a16:creationId xmlns:a16="http://schemas.microsoft.com/office/drawing/2014/main" id="{D39C0413-C3FC-3436-A7BC-6E5197FEDFCE}"/>
              </a:ext>
            </a:extLst>
          </p:cNvPr>
          <p:cNvCxnSpPr/>
          <p:nvPr/>
        </p:nvCxnSpPr>
        <p:spPr>
          <a:xfrm>
            <a:off x="4371278" y="2839844"/>
            <a:ext cx="0" cy="215590"/>
          </a:xfrm>
          <a:prstGeom prst="straightConnector1">
            <a:avLst/>
          </a:prstGeom>
          <a:ln w="19050"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A72A32AA-B623-6C9F-BE40-C85BB5DE93BB}"/>
              </a:ext>
            </a:extLst>
          </p:cNvPr>
          <p:cNvSpPr txBox="1"/>
          <p:nvPr/>
        </p:nvSpPr>
        <p:spPr>
          <a:xfrm>
            <a:off x="7002966" y="1077951"/>
            <a:ext cx="142735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b="1" dirty="0">
                <a:solidFill>
                  <a:schemeClr val="bg2">
                    <a:lumMod val="25000"/>
                  </a:schemeClr>
                </a:solidFill>
              </a:rPr>
              <a:t>con mdc</a:t>
            </a:r>
          </a:p>
        </p:txBody>
      </p:sp>
    </p:spTree>
    <p:extLst>
      <p:ext uri="{BB962C8B-B14F-4D97-AF65-F5344CB8AC3E}">
        <p14:creationId xmlns:p14="http://schemas.microsoft.com/office/powerpoint/2010/main" val="26114999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7F1CCB64-8231-435F-87C9-78C908E393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87128" y="3331677"/>
            <a:ext cx="4526280" cy="3227514"/>
          </a:xfrm>
        </p:spPr>
        <p:txBody>
          <a:bodyPr/>
          <a:lstStyle/>
          <a:p>
            <a:r>
              <a:rPr lang="it-IT" dirty="0"/>
              <a:t>Grazie</a:t>
            </a:r>
            <a:br>
              <a:rPr lang="it-IT" dirty="0"/>
            </a:br>
            <a:r>
              <a:rPr lang="it-IT" sz="2400" dirty="0" err="1"/>
              <a:t>r.tozzi@policlinicocampus.it</a:t>
            </a:r>
            <a:endParaRPr lang="it-IT" sz="2400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F8412375-1CE4-7D15-4035-FA3B402B33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5278" y="948905"/>
            <a:ext cx="3793506" cy="3821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545523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VTI">
  <a:themeElements>
    <a:clrScheme name="Blu caldo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2167526_TF33476885.potx" id="{67A3B757-088A-4997-AD47-EBBB609AAF73}" vid="{61F4B085-7BC3-43AB-AFF0-C8B68BB76BF9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fa6e671f1cd7e4d96ff9652be322dd5e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4e2496f70b101db0b8013f30a071bbf7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4E879E6-8FFE-4154-8F2A-F7518B89B376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A941CA7C-A0BF-44EF-B2E5-7539C3B9B0B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E0A2CB4-6869-426F-8BC4-A32C90CBE26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Presentazione classica per assemblea generale aziendale</Template>
  <TotalTime>1711</TotalTime>
  <Words>973</Words>
  <Application>Microsoft Macintosh PowerPoint</Application>
  <PresentationFormat>Widescreen</PresentationFormat>
  <Paragraphs>101</Paragraphs>
  <Slides>10</Slides>
  <Notes>1</Notes>
  <HiddenSlides>1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10</vt:i4>
      </vt:variant>
    </vt:vector>
  </HeadingPairs>
  <TitlesOfParts>
    <vt:vector size="13" baseType="lpstr">
      <vt:lpstr>Calibri</vt:lpstr>
      <vt:lpstr>Wingdings</vt:lpstr>
      <vt:lpstr>RetrospectVTI</vt:lpstr>
      <vt:lpstr>Algoritmo di valutazione endocrinologica in pazienti con pregressa acromegalia candidati a chirurgia bariatrica: un clinical decision report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Grazie r.tozzi@policlinicocampus.it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Roma 29-30 aprile Primo Corso ACCADEMIA SICOB Direttori: M. De Luca - M.A. Zappa</dc:title>
  <dc:creator>Eliana Rispoli</dc:creator>
  <cp:lastModifiedBy>Rossella Tozzi</cp:lastModifiedBy>
  <cp:revision>32</cp:revision>
  <dcterms:created xsi:type="dcterms:W3CDTF">2022-02-27T17:36:31Z</dcterms:created>
  <dcterms:modified xsi:type="dcterms:W3CDTF">2026-09-18T08:23:38Z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